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834" r:id="rId5"/>
  </p:sldMasterIdLst>
  <p:notesMasterIdLst>
    <p:notesMasterId r:id="rId21"/>
  </p:notesMasterIdLst>
  <p:handoutMasterIdLst>
    <p:handoutMasterId r:id="rId22"/>
  </p:handoutMasterIdLst>
  <p:sldIdLst>
    <p:sldId id="263" r:id="rId6"/>
    <p:sldId id="298" r:id="rId7"/>
    <p:sldId id="265" r:id="rId8"/>
    <p:sldId id="273" r:id="rId9"/>
    <p:sldId id="283" r:id="rId10"/>
    <p:sldId id="286" r:id="rId11"/>
    <p:sldId id="291" r:id="rId12"/>
    <p:sldId id="284" r:id="rId13"/>
    <p:sldId id="288" r:id="rId14"/>
    <p:sldId id="290" r:id="rId15"/>
    <p:sldId id="271" r:id="rId16"/>
    <p:sldId id="281" r:id="rId17"/>
    <p:sldId id="296" r:id="rId18"/>
    <p:sldId id="297" r:id="rId19"/>
    <p:sldId id="28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esa Chisholm" initials="TC" lastIdx="20" clrIdx="0">
    <p:extLst>
      <p:ext uri="{19B8F6BF-5375-455C-9EA6-DF929625EA0E}">
        <p15:presenceInfo xmlns:p15="http://schemas.microsoft.com/office/powerpoint/2012/main" userId="S-1-5-21-4258197046-2950697021-1640503629-11326" providerId="AD"/>
      </p:ext>
    </p:extLst>
  </p:cmAuthor>
  <p:cmAuthor id="2" name="Christine Nichols" initials="CN" lastIdx="13" clrIdx="1">
    <p:extLst>
      <p:ext uri="{19B8F6BF-5375-455C-9EA6-DF929625EA0E}">
        <p15:presenceInfo xmlns:p15="http://schemas.microsoft.com/office/powerpoint/2012/main" userId="S-1-5-21-4258197046-2950697021-1640503629-32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2"/>
    <a:srgbClr val="00395A"/>
    <a:srgbClr val="74CBC8"/>
    <a:srgbClr val="F58220"/>
    <a:srgbClr val="DC83A6"/>
    <a:srgbClr val="6052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107" autoAdjust="0"/>
  </p:normalViewPr>
  <p:slideViewPr>
    <p:cSldViewPr>
      <p:cViewPr varScale="1">
        <p:scale>
          <a:sx n="77" d="100"/>
          <a:sy n="77" d="100"/>
        </p:scale>
        <p:origin x="58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01" d="100"/>
          <a:sy n="101" d="100"/>
        </p:scale>
        <p:origin x="-4480" y="-1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F857E2-2E1F-514F-A41B-22BD3C42E4F1}" type="datetimeFigureOut">
              <a:rPr lang="en-US" smtClean="0"/>
              <a:pPr/>
              <a:t>3/16/2023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3E25CC0-198C-974F-9C01-543D44F2F698}" type="slidenum">
              <a:rPr lang="en-US" smtClean="0"/>
              <a:pPr/>
              <a:t>‹#›</a:t>
            </a:fld>
            <a:endParaRPr lang="en-US"/>
          </a:p>
        </p:txBody>
      </p:sp>
    </p:spTree>
    <p:extLst>
      <p:ext uri="{BB962C8B-B14F-4D97-AF65-F5344CB8AC3E}">
        <p14:creationId xmlns:p14="http://schemas.microsoft.com/office/powerpoint/2010/main" val="286912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27FE41-E058-434F-90C0-860A205088B7}" type="datetimeFigureOut">
              <a:rPr lang="en-US" smtClean="0"/>
              <a:pPr/>
              <a:t>3/16/2023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B699EA-4099-7140-9A68-260C12E8C2B0}" type="slidenum">
              <a:rPr lang="en-US" smtClean="0"/>
              <a:pPr/>
              <a:t>‹#›</a:t>
            </a:fld>
            <a:endParaRPr lang="en-US"/>
          </a:p>
        </p:txBody>
      </p:sp>
    </p:spTree>
    <p:extLst>
      <p:ext uri="{BB962C8B-B14F-4D97-AF65-F5344CB8AC3E}">
        <p14:creationId xmlns:p14="http://schemas.microsoft.com/office/powerpoint/2010/main" val="153666558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highlight>
                <a:srgbClr val="FFFF00"/>
              </a:highlight>
            </a:endParaRPr>
          </a:p>
        </p:txBody>
      </p:sp>
      <p:sp>
        <p:nvSpPr>
          <p:cNvPr id="4" name="Slide Number Placeholder 3"/>
          <p:cNvSpPr>
            <a:spLocks noGrp="1"/>
          </p:cNvSpPr>
          <p:nvPr>
            <p:ph type="sldNum" sz="quarter" idx="5"/>
          </p:nvPr>
        </p:nvSpPr>
        <p:spPr/>
        <p:txBody>
          <a:bodyPr/>
          <a:lstStyle/>
          <a:p>
            <a:fld id="{2AB699EA-4099-7140-9A68-260C12E8C2B0}" type="slidenum">
              <a:rPr lang="en-US" smtClean="0"/>
              <a:pPr/>
              <a:t>2</a:t>
            </a:fld>
            <a:endParaRPr lang="en-US"/>
          </a:p>
        </p:txBody>
      </p:sp>
    </p:spTree>
    <p:extLst>
      <p:ext uri="{BB962C8B-B14F-4D97-AF65-F5344CB8AC3E}">
        <p14:creationId xmlns:p14="http://schemas.microsoft.com/office/powerpoint/2010/main" val="321566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B699EA-4099-7140-9A68-260C12E8C2B0}" type="slidenum">
              <a:rPr lang="en-US" smtClean="0"/>
              <a:pPr/>
              <a:t>4</a:t>
            </a:fld>
            <a:endParaRPr lang="en-US"/>
          </a:p>
        </p:txBody>
      </p:sp>
    </p:spTree>
    <p:extLst>
      <p:ext uri="{BB962C8B-B14F-4D97-AF65-F5344CB8AC3E}">
        <p14:creationId xmlns:p14="http://schemas.microsoft.com/office/powerpoint/2010/main" val="3029008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B699EA-4099-7140-9A68-260C12E8C2B0}" type="slidenum">
              <a:rPr lang="en-US" smtClean="0"/>
              <a:pPr/>
              <a:t>7</a:t>
            </a:fld>
            <a:endParaRPr lang="en-US"/>
          </a:p>
        </p:txBody>
      </p:sp>
    </p:spTree>
    <p:extLst>
      <p:ext uri="{BB962C8B-B14F-4D97-AF65-F5344CB8AC3E}">
        <p14:creationId xmlns:p14="http://schemas.microsoft.com/office/powerpoint/2010/main" val="3646773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B699EA-4099-7140-9A68-260C12E8C2B0}" type="slidenum">
              <a:rPr lang="en-US" smtClean="0"/>
              <a:pPr/>
              <a:t>12</a:t>
            </a:fld>
            <a:endParaRPr lang="en-US"/>
          </a:p>
        </p:txBody>
      </p:sp>
    </p:spTree>
    <p:extLst>
      <p:ext uri="{BB962C8B-B14F-4D97-AF65-F5344CB8AC3E}">
        <p14:creationId xmlns:p14="http://schemas.microsoft.com/office/powerpoint/2010/main" val="3539433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b="1">
                <a:solidFill>
                  <a:schemeClr val="tx2"/>
                </a:solidFill>
                <a:latin typeface="Arial"/>
                <a:cs typeface="Aria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b="1">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648072"/>
          </a:xfrm>
          <a:prstGeom prst="rect">
            <a:avLst/>
          </a:prstGeom>
        </p:spPr>
        <p:txBody>
          <a:bodyPr/>
          <a:lstStyle>
            <a:lvl1pPr algn="l">
              <a:defRPr sz="3600" b="1">
                <a:solidFill>
                  <a:schemeClr val="tx1"/>
                </a:solidFill>
                <a:latin typeface="Arial"/>
                <a:cs typeface="Arial"/>
              </a:defRPr>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353347"/>
          </a:xfrm>
          <a:prstGeom prst="rect">
            <a:avLst/>
          </a:prstGeom>
        </p:spPr>
        <p:txBody>
          <a:bodyPr/>
          <a:lstStyle>
            <a:lvl1pPr>
              <a:defRPr sz="2400" b="1">
                <a:solidFill>
                  <a:schemeClr val="tx2"/>
                </a:solidFill>
                <a:latin typeface="Arial"/>
                <a:cs typeface="Arial"/>
              </a:defRPr>
            </a:lvl1pPr>
            <a:lvl2pPr>
              <a:defRPr sz="2000" b="1">
                <a:solidFill>
                  <a:schemeClr val="tx2"/>
                </a:solidFill>
                <a:latin typeface="Arial"/>
                <a:cs typeface="Arial"/>
              </a:defRPr>
            </a:lvl2pPr>
            <a:lvl3pPr>
              <a:defRPr sz="2000" b="1">
                <a:solidFill>
                  <a:schemeClr val="tx2"/>
                </a:solidFill>
                <a:latin typeface="Arial"/>
                <a:cs typeface="Arial"/>
              </a:defRPr>
            </a:lvl3pPr>
            <a:lvl4pPr>
              <a:defRPr sz="1800" b="1">
                <a:solidFill>
                  <a:schemeClr val="tx2"/>
                </a:solidFill>
                <a:latin typeface="Arial"/>
                <a:cs typeface="Arial"/>
              </a:defRPr>
            </a:lvl4pPr>
            <a:lvl5pPr>
              <a:defRPr sz="1800" b="1">
                <a:solidFill>
                  <a:schemeClr val="tx2"/>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000" b="1">
                <a:solidFill>
                  <a:schemeClr val="tx1"/>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000">
                <a:solidFill>
                  <a:srgbClr val="1155A3"/>
                </a:solidFill>
                <a:latin typeface="Arial"/>
                <a:cs typeface="Arial"/>
              </a:defRPr>
            </a:lvl1pPr>
            <a:lvl2pPr>
              <a:defRPr sz="2000">
                <a:solidFill>
                  <a:srgbClr val="1155A3"/>
                </a:solidFill>
                <a:latin typeface="Arial"/>
                <a:cs typeface="Arial"/>
              </a:defRPr>
            </a:lvl2pPr>
            <a:lvl3pPr>
              <a:defRPr sz="1800">
                <a:solidFill>
                  <a:srgbClr val="1155A3"/>
                </a:solidFill>
                <a:latin typeface="Arial"/>
                <a:cs typeface="Arial"/>
              </a:defRPr>
            </a:lvl3pPr>
            <a:lvl4pPr>
              <a:defRPr sz="1600">
                <a:solidFill>
                  <a:srgbClr val="1155A3"/>
                </a:solidFill>
                <a:latin typeface="Arial"/>
                <a:cs typeface="Arial"/>
              </a:defRPr>
            </a:lvl4pPr>
            <a:lvl5pPr>
              <a:defRPr sz="1600">
                <a:solidFill>
                  <a:srgbClr val="1155A3"/>
                </a:solidFill>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000" b="1">
                <a:solidFill>
                  <a:schemeClr val="tx1"/>
                </a:solidFill>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000">
                <a:solidFill>
                  <a:srgbClr val="1155A3"/>
                </a:solidFill>
                <a:latin typeface="Arial"/>
                <a:cs typeface="Arial"/>
              </a:defRPr>
            </a:lvl1pPr>
            <a:lvl2pPr>
              <a:defRPr sz="2000">
                <a:solidFill>
                  <a:srgbClr val="1155A3"/>
                </a:solidFill>
                <a:latin typeface="Arial"/>
                <a:cs typeface="Arial"/>
              </a:defRPr>
            </a:lvl2pPr>
            <a:lvl3pPr>
              <a:defRPr sz="1800">
                <a:solidFill>
                  <a:srgbClr val="1155A3"/>
                </a:solidFill>
                <a:latin typeface="Arial"/>
                <a:cs typeface="Arial"/>
              </a:defRPr>
            </a:lvl3pPr>
            <a:lvl4pPr>
              <a:defRPr sz="1600">
                <a:solidFill>
                  <a:srgbClr val="1155A3"/>
                </a:solidFill>
                <a:latin typeface="Arial"/>
                <a:cs typeface="Arial"/>
              </a:defRPr>
            </a:lvl4pPr>
            <a:lvl5pPr>
              <a:defRPr sz="1600">
                <a:solidFill>
                  <a:srgbClr val="1155A3"/>
                </a:solidFill>
                <a:latin typeface="Arial"/>
                <a:cs typeface="Aria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1"/>
          <p:cNvSpPr>
            <a:spLocks noGrp="1"/>
          </p:cNvSpPr>
          <p:nvPr>
            <p:ph type="title"/>
          </p:nvPr>
        </p:nvSpPr>
        <p:spPr>
          <a:xfrm>
            <a:off x="457200" y="980728"/>
            <a:ext cx="8229600" cy="648072"/>
          </a:xfrm>
          <a:prstGeom prst="rect">
            <a:avLst/>
          </a:prstGeom>
        </p:spPr>
        <p:txBody>
          <a:bodyPr/>
          <a:lstStyle>
            <a:lvl1pPr algn="l">
              <a:defRPr sz="3600" b="1">
                <a:solidFill>
                  <a:schemeClr val="tx1"/>
                </a:solidFill>
                <a:latin typeface="Arial"/>
                <a:cs typeface="Arial"/>
              </a:defRPr>
            </a:lvl1pPr>
          </a:lstStyle>
          <a:p>
            <a:r>
              <a:rPr lang="en-US" dirty="0"/>
              <a:t>Click to edit Master title style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457200" y="980728"/>
            <a:ext cx="8229600" cy="648072"/>
          </a:xfrm>
          <a:prstGeom prst="rect">
            <a:avLst/>
          </a:prstGeom>
        </p:spPr>
        <p:txBody>
          <a:bodyPr/>
          <a:lstStyle>
            <a:lvl1pPr algn="l">
              <a:defRPr sz="3600" b="1">
                <a:solidFill>
                  <a:srgbClr val="00395A"/>
                </a:solidFill>
                <a:latin typeface="Arial"/>
                <a:cs typeface="Arial"/>
              </a:defRPr>
            </a:lvl1pPr>
          </a:lstStyle>
          <a:p>
            <a:r>
              <a:rPr lang="en-US" dirty="0"/>
              <a:t>Click to edit Master title style</a:t>
            </a:r>
            <a:endParaRPr lang="en-GB" dirty="0"/>
          </a:p>
        </p:txBody>
      </p:sp>
      <p:sp>
        <p:nvSpPr>
          <p:cNvPr id="4" name="Content Placeholder 2"/>
          <p:cNvSpPr>
            <a:spLocks noGrp="1"/>
          </p:cNvSpPr>
          <p:nvPr>
            <p:ph idx="1"/>
          </p:nvPr>
        </p:nvSpPr>
        <p:spPr>
          <a:xfrm>
            <a:off x="457200" y="1772817"/>
            <a:ext cx="8229600" cy="4320480"/>
          </a:xfrm>
          <a:prstGeom prst="rect">
            <a:avLst/>
          </a:prstGeom>
        </p:spPr>
        <p:txBody>
          <a:bodyPr/>
          <a:lstStyle>
            <a:lvl1pPr>
              <a:defRPr sz="2400" b="1">
                <a:solidFill>
                  <a:schemeClr val="tx2"/>
                </a:solidFill>
                <a:latin typeface="Arial"/>
                <a:cs typeface="Arial"/>
              </a:defRPr>
            </a:lvl1pPr>
            <a:lvl2pPr>
              <a:defRPr sz="2000" b="1">
                <a:solidFill>
                  <a:srgbClr val="007C92"/>
                </a:solidFill>
                <a:latin typeface="Arial"/>
                <a:cs typeface="Arial"/>
              </a:defRPr>
            </a:lvl2pPr>
            <a:lvl3pPr>
              <a:defRPr sz="2000" b="1">
                <a:solidFill>
                  <a:srgbClr val="007C92"/>
                </a:solidFill>
                <a:latin typeface="Arial"/>
                <a:cs typeface="Arial"/>
              </a:defRPr>
            </a:lvl3pPr>
            <a:lvl4pPr>
              <a:defRPr sz="1800" b="1">
                <a:solidFill>
                  <a:srgbClr val="007C92"/>
                </a:solidFill>
                <a:latin typeface="Arial"/>
                <a:cs typeface="Arial"/>
              </a:defRPr>
            </a:lvl4pPr>
            <a:lvl5pPr>
              <a:defRPr sz="1800" b="1">
                <a:solidFill>
                  <a:srgbClr val="007C92"/>
                </a:solidFill>
                <a:latin typeface="Arial"/>
                <a:cs typeface="Arial"/>
              </a:defRPr>
            </a:lvl5pPr>
          </a:lstStyle>
          <a:p>
            <a:pPr lvl="0"/>
            <a:r>
              <a:rPr lang="en-US"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latin typeface="Arial"/>
                <a:cs typeface="Arial"/>
              </a:defRPr>
            </a:lvl1pPr>
          </a:lstStyle>
          <a:p>
            <a:r>
              <a:rPr lang="en-US" dirty="0"/>
              <a:t>Click to edit Master title style</a:t>
            </a:r>
            <a:endParaRPr lang="en-GB" dirty="0"/>
          </a:p>
        </p:txBody>
      </p:sp>
      <p:sp>
        <p:nvSpPr>
          <p:cNvPr id="3" name="Picture Placeholder 2"/>
          <p:cNvSpPr>
            <a:spLocks noGrp="1"/>
          </p:cNvSpPr>
          <p:nvPr>
            <p:ph type="pic" idx="1"/>
          </p:nvPr>
        </p:nvSpPr>
        <p:spPr>
          <a:xfrm>
            <a:off x="1792288" y="1052735"/>
            <a:ext cx="5486400" cy="3674839"/>
          </a:xfrm>
          <a:prstGeom prst="rect">
            <a:avLst/>
          </a:prstGeom>
        </p:spPr>
        <p:txBody>
          <a:bodyPr/>
          <a:lstStyle>
            <a:lvl1pPr marL="0" indent="0">
              <a:buNone/>
              <a:defRPr sz="3200">
                <a:solidFill>
                  <a:schemeClr val="tx1"/>
                </a:solidFill>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581942"/>
          </a:xfrm>
          <a:prstGeom prst="rect">
            <a:avLst/>
          </a:prstGeom>
        </p:spPr>
        <p:txBody>
          <a:bodyPr/>
          <a:lstStyle>
            <a:lvl1pPr marL="0" indent="0">
              <a:buNone/>
              <a:defRPr sz="1400">
                <a:solidFill>
                  <a:schemeClr val="tx2"/>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619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alphaModFix amt="0"/>
          </a:blip>
          <a:stretch>
            <a:fillRect/>
          </a:stretch>
        </a:blipFill>
        <a:effectLst/>
      </p:bgPr>
    </p:bg>
    <p:spTree>
      <p:nvGrpSpPr>
        <p:cNvPr id="1" name=""/>
        <p:cNvGrpSpPr/>
        <p:nvPr/>
      </p:nvGrpSpPr>
      <p:grpSpPr>
        <a:xfrm>
          <a:off x="0" y="0"/>
          <a:ext cx="0" cy="0"/>
          <a:chOff x="0" y="0"/>
          <a:chExt cx="0" cy="0"/>
        </a:xfrm>
      </p:grpSpPr>
      <p:pic>
        <p:nvPicPr>
          <p:cNvPr id="3" name="Picture 2" descr="CNWL_Templates_2019_Powerpoint_2.jp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25" r:id="rId1"/>
    <p:sldLayoutId id="2147483826" r:id="rId2"/>
    <p:sldLayoutId id="2147483829" r:id="rId3"/>
    <p:sldLayoutId id="2147483830" r:id="rId4"/>
    <p:sldLayoutId id="2147483831" r:id="rId5"/>
    <p:sldLayoutId id="2147483833"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NWL_Templates_2019_Powerpoint_.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49750202"/>
      </p:ext>
    </p:extLst>
  </p:cSld>
  <p:clrMap bg1="lt1" tx1="dk1" bg2="lt2" tx2="dk2" accent1="accent1" accent2="accent2" accent3="accent3" accent4="accent4" accent5="accent5" accent6="accent6" hlink="hlink" folHlink="folHlink"/>
  <p:sldLayoutIdLst>
    <p:sldLayoutId id="2147483845"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251520" y="1412776"/>
            <a:ext cx="6120680" cy="4032448"/>
          </a:xfrm>
          <a:prstGeom prst="rect">
            <a:avLst/>
          </a:prstGeom>
          <a:noFill/>
          <a:ln w="9525">
            <a:noFill/>
            <a:miter lim="800000"/>
            <a:headEnd/>
            <a:tailEnd/>
          </a:ln>
        </p:spPr>
        <p:txBody>
          <a:bodyPr/>
          <a:lstStyle/>
          <a:p>
            <a:pPr algn="ctr"/>
            <a:r>
              <a:rPr lang="en-GB" sz="2800" b="1" dirty="0">
                <a:solidFill>
                  <a:schemeClr val="bg1"/>
                </a:solidFill>
                <a:latin typeface="Arial" charset="0"/>
              </a:rPr>
              <a:t>Harrow Children Looked After Health Service </a:t>
            </a:r>
          </a:p>
          <a:p>
            <a:pPr algn="ctr"/>
            <a:r>
              <a:rPr lang="en-GB" sz="2800" b="1" dirty="0">
                <a:solidFill>
                  <a:schemeClr val="bg1"/>
                </a:solidFill>
                <a:latin typeface="Arial" charset="0"/>
              </a:rPr>
              <a:t>Corporate Parenting Panel </a:t>
            </a:r>
          </a:p>
          <a:p>
            <a:pPr algn="ctr"/>
            <a:r>
              <a:rPr lang="en-GB" sz="2800" b="1" dirty="0">
                <a:solidFill>
                  <a:schemeClr val="bg1"/>
                </a:solidFill>
                <a:latin typeface="Arial" charset="0"/>
              </a:rPr>
              <a:t>March 2023</a:t>
            </a:r>
          </a:p>
          <a:p>
            <a:pPr algn="ctr"/>
            <a:endParaRPr lang="en-GB" sz="2800" b="1" dirty="0">
              <a:solidFill>
                <a:schemeClr val="bg1"/>
              </a:solidFill>
              <a:latin typeface="Arial" charset="0"/>
            </a:endParaRPr>
          </a:p>
          <a:p>
            <a:pPr algn="ctr"/>
            <a:r>
              <a:rPr lang="en-GB" sz="2800" b="1" dirty="0">
                <a:solidFill>
                  <a:schemeClr val="bg1"/>
                </a:solidFill>
                <a:latin typeface="Arial" charset="0"/>
              </a:rPr>
              <a:t>Christine Nichols – Named Nurse for Children Looked After Harrow</a:t>
            </a:r>
          </a:p>
        </p:txBody>
      </p:sp>
    </p:spTree>
    <p:extLst>
      <p:ext uri="{BB962C8B-B14F-4D97-AF65-F5344CB8AC3E}">
        <p14:creationId xmlns:p14="http://schemas.microsoft.com/office/powerpoint/2010/main" val="664843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7AB40-E014-47C9-B98E-B302C2A2D14A}"/>
              </a:ext>
            </a:extLst>
          </p:cNvPr>
          <p:cNvSpPr>
            <a:spLocks noGrp="1"/>
          </p:cNvSpPr>
          <p:nvPr>
            <p:ph type="title"/>
          </p:nvPr>
        </p:nvSpPr>
        <p:spPr>
          <a:xfrm>
            <a:off x="457200" y="980728"/>
            <a:ext cx="8229600" cy="720080"/>
          </a:xfrm>
        </p:spPr>
        <p:txBody>
          <a:bodyPr/>
          <a:lstStyle/>
          <a:p>
            <a:r>
              <a:rPr lang="en-GB" sz="2800" dirty="0"/>
              <a:t>Work Undertaken to Improve Late IHAs/RHAs</a:t>
            </a:r>
          </a:p>
        </p:txBody>
      </p:sp>
      <p:sp>
        <p:nvSpPr>
          <p:cNvPr id="3" name="Content Placeholder 2">
            <a:extLst>
              <a:ext uri="{FF2B5EF4-FFF2-40B4-BE49-F238E27FC236}">
                <a16:creationId xmlns:a16="http://schemas.microsoft.com/office/drawing/2014/main" id="{BF99A41D-1A83-4F6F-8972-110896359EAA}"/>
              </a:ext>
            </a:extLst>
          </p:cNvPr>
          <p:cNvSpPr>
            <a:spLocks noGrp="1"/>
          </p:cNvSpPr>
          <p:nvPr>
            <p:ph idx="1"/>
          </p:nvPr>
        </p:nvSpPr>
        <p:spPr>
          <a:xfrm>
            <a:off x="457200" y="1988840"/>
            <a:ext cx="8229600" cy="4137323"/>
          </a:xfrm>
        </p:spPr>
        <p:txBody>
          <a:bodyPr/>
          <a:lstStyle/>
          <a:p>
            <a:r>
              <a:rPr lang="en-GB" dirty="0"/>
              <a:t>Fortnightly meetings with LA colleagues to improve late requests.</a:t>
            </a:r>
          </a:p>
          <a:p>
            <a:r>
              <a:rPr lang="en-GB" dirty="0"/>
              <a:t>Liaison with Senior Managers / Team Managers.</a:t>
            </a:r>
          </a:p>
          <a:p>
            <a:r>
              <a:rPr lang="en-GB" dirty="0"/>
              <a:t>Offer of additional flexible appointments </a:t>
            </a:r>
            <a:r>
              <a:rPr lang="en-GB" dirty="0" err="1"/>
              <a:t>eg</a:t>
            </a:r>
            <a:r>
              <a:rPr lang="en-GB" dirty="0"/>
              <a:t> Saturday clinics.</a:t>
            </a:r>
          </a:p>
          <a:p>
            <a:r>
              <a:rPr lang="en-GB" dirty="0"/>
              <a:t>Reminder telephone calls to carers / young people regarding appointment times.</a:t>
            </a:r>
          </a:p>
        </p:txBody>
      </p:sp>
    </p:spTree>
    <p:extLst>
      <p:ext uri="{BB962C8B-B14F-4D97-AF65-F5344CB8AC3E}">
        <p14:creationId xmlns:p14="http://schemas.microsoft.com/office/powerpoint/2010/main" val="421375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BA23A-F1E6-49BC-B5BD-544CE361996F}"/>
              </a:ext>
            </a:extLst>
          </p:cNvPr>
          <p:cNvSpPr>
            <a:spLocks noGrp="1"/>
          </p:cNvSpPr>
          <p:nvPr>
            <p:ph type="title"/>
          </p:nvPr>
        </p:nvSpPr>
        <p:spPr/>
        <p:txBody>
          <a:bodyPr/>
          <a:lstStyle/>
          <a:p>
            <a:pPr algn="ctr"/>
            <a:r>
              <a:rPr lang="en-GB" sz="2800" dirty="0"/>
              <a:t>New Processes  / Developments</a:t>
            </a:r>
          </a:p>
        </p:txBody>
      </p:sp>
      <p:sp>
        <p:nvSpPr>
          <p:cNvPr id="3" name="Content Placeholder 2">
            <a:extLst>
              <a:ext uri="{FF2B5EF4-FFF2-40B4-BE49-F238E27FC236}">
                <a16:creationId xmlns:a16="http://schemas.microsoft.com/office/drawing/2014/main" id="{08C6A088-9C30-4E48-ABE8-546E9D87D8C9}"/>
              </a:ext>
            </a:extLst>
          </p:cNvPr>
          <p:cNvSpPr>
            <a:spLocks noGrp="1"/>
          </p:cNvSpPr>
          <p:nvPr>
            <p:ph idx="1"/>
          </p:nvPr>
        </p:nvSpPr>
        <p:spPr>
          <a:xfrm>
            <a:off x="457200" y="2204864"/>
            <a:ext cx="8229600" cy="3888432"/>
          </a:xfrm>
        </p:spPr>
        <p:txBody>
          <a:bodyPr/>
          <a:lstStyle/>
          <a:p>
            <a:r>
              <a:rPr lang="en-GB" dirty="0"/>
              <a:t>Currently reviewing the client Health Assessment Leaflet and updating the information. </a:t>
            </a:r>
          </a:p>
          <a:p>
            <a:pPr marL="457200" lvl="1" indent="0">
              <a:buNone/>
            </a:pPr>
            <a:endParaRPr lang="en-US" sz="1400" dirty="0"/>
          </a:p>
          <a:p>
            <a:endParaRPr lang="en-GB" sz="2800" dirty="0"/>
          </a:p>
          <a:p>
            <a:endParaRPr lang="en-GB" sz="2000" dirty="0"/>
          </a:p>
          <a:p>
            <a:endParaRPr lang="en-GB" dirty="0"/>
          </a:p>
        </p:txBody>
      </p:sp>
    </p:spTree>
    <p:extLst>
      <p:ext uri="{BB962C8B-B14F-4D97-AF65-F5344CB8AC3E}">
        <p14:creationId xmlns:p14="http://schemas.microsoft.com/office/powerpoint/2010/main" val="1528446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CA41-941E-490F-BEB1-DCED93D9CB0F}"/>
              </a:ext>
            </a:extLst>
          </p:cNvPr>
          <p:cNvSpPr>
            <a:spLocks noGrp="1"/>
          </p:cNvSpPr>
          <p:nvPr>
            <p:ph type="title"/>
          </p:nvPr>
        </p:nvSpPr>
        <p:spPr/>
        <p:txBody>
          <a:bodyPr/>
          <a:lstStyle/>
          <a:p>
            <a:r>
              <a:rPr lang="en-GB" dirty="0"/>
              <a:t>Case Study</a:t>
            </a:r>
          </a:p>
        </p:txBody>
      </p:sp>
      <p:sp>
        <p:nvSpPr>
          <p:cNvPr id="3" name="Content Placeholder 2">
            <a:extLst>
              <a:ext uri="{FF2B5EF4-FFF2-40B4-BE49-F238E27FC236}">
                <a16:creationId xmlns:a16="http://schemas.microsoft.com/office/drawing/2014/main" id="{6ED07802-8A18-425E-9D42-BCB54C28216C}"/>
              </a:ext>
            </a:extLst>
          </p:cNvPr>
          <p:cNvSpPr>
            <a:spLocks noGrp="1"/>
          </p:cNvSpPr>
          <p:nvPr>
            <p:ph idx="1"/>
          </p:nvPr>
        </p:nvSpPr>
        <p:spPr/>
        <p:txBody>
          <a:bodyPr/>
          <a:lstStyle/>
          <a:p>
            <a:r>
              <a:rPr lang="en-GB" sz="1400" dirty="0"/>
              <a:t>BACKGROUND</a:t>
            </a:r>
          </a:p>
          <a:p>
            <a:r>
              <a:rPr lang="en-GB" sz="1600" dirty="0"/>
              <a:t>Young person is a 17 years old male who came into care 3 years ago after </a:t>
            </a:r>
          </a:p>
          <a:p>
            <a:r>
              <a:rPr lang="en-GB" sz="1600" dirty="0"/>
              <a:t>Maternal risk taking behaviour and alcohol use. </a:t>
            </a:r>
          </a:p>
          <a:p>
            <a:r>
              <a:rPr lang="en-GB" sz="1600" dirty="0"/>
              <a:t>Young person is part of sibling set . All children placed into care.  </a:t>
            </a:r>
          </a:p>
          <a:p>
            <a:r>
              <a:rPr lang="en-GB" sz="1600" dirty="0"/>
              <a:t>Young person not happy about being in care. </a:t>
            </a:r>
          </a:p>
          <a:p>
            <a:r>
              <a:rPr lang="en-GB" sz="1600" dirty="0"/>
              <a:t>Moved into a semi-independent placement where he currently lives. </a:t>
            </a:r>
          </a:p>
          <a:p>
            <a:r>
              <a:rPr lang="en-GB" sz="1600" dirty="0"/>
              <a:t>Will be 18 years soon and plans to return to the care of his family.  </a:t>
            </a:r>
          </a:p>
          <a:p>
            <a:r>
              <a:rPr lang="en-GB" sz="1600" dirty="0"/>
              <a:t>Young person was not able to recognise the risk to him or his siblings. </a:t>
            </a:r>
          </a:p>
          <a:p>
            <a:r>
              <a:rPr lang="en-GB" sz="1600" dirty="0"/>
              <a:t>He felt angry about being removed from the care of his mother and family. </a:t>
            </a:r>
          </a:p>
          <a:p>
            <a:r>
              <a:rPr lang="en-GB" sz="1600" dirty="0"/>
              <a:t>Value and belief system – family should be together. </a:t>
            </a:r>
          </a:p>
          <a:p>
            <a:r>
              <a:rPr lang="en-GB" sz="1600" dirty="0"/>
              <a:t>Young person refused to engage with services because of this experience. </a:t>
            </a:r>
          </a:p>
          <a:p>
            <a:r>
              <a:rPr lang="en-GB" sz="1600" dirty="0"/>
              <a:t>He declined his RHA last year for the same reason.</a:t>
            </a:r>
          </a:p>
          <a:p>
            <a:pPr marL="0" indent="0">
              <a:buNone/>
            </a:pPr>
            <a:endParaRPr lang="en-GB" sz="1400" dirty="0"/>
          </a:p>
          <a:p>
            <a:endParaRPr lang="en-GB" sz="1800" dirty="0"/>
          </a:p>
          <a:p>
            <a:endParaRPr lang="en-GB" sz="1800" dirty="0"/>
          </a:p>
        </p:txBody>
      </p:sp>
    </p:spTree>
    <p:extLst>
      <p:ext uri="{BB962C8B-B14F-4D97-AF65-F5344CB8AC3E}">
        <p14:creationId xmlns:p14="http://schemas.microsoft.com/office/powerpoint/2010/main" val="1436318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0104-0BF6-495B-B2B3-D8B0AD95D668}"/>
              </a:ext>
            </a:extLst>
          </p:cNvPr>
          <p:cNvSpPr>
            <a:spLocks noGrp="1"/>
          </p:cNvSpPr>
          <p:nvPr>
            <p:ph type="ctrTitle"/>
          </p:nvPr>
        </p:nvSpPr>
        <p:spPr>
          <a:xfrm>
            <a:off x="685800" y="764704"/>
            <a:ext cx="7772400" cy="936104"/>
          </a:xfrm>
        </p:spPr>
        <p:txBody>
          <a:bodyPr/>
          <a:lstStyle/>
          <a:p>
            <a:pPr algn="l"/>
            <a:r>
              <a:rPr lang="en-GB" sz="3200" dirty="0">
                <a:solidFill>
                  <a:schemeClr val="tx1"/>
                </a:solidFill>
              </a:rPr>
              <a:t>Case Study Cont’d</a:t>
            </a:r>
          </a:p>
        </p:txBody>
      </p:sp>
      <p:sp>
        <p:nvSpPr>
          <p:cNvPr id="3" name="Subtitle 2">
            <a:extLst>
              <a:ext uri="{FF2B5EF4-FFF2-40B4-BE49-F238E27FC236}">
                <a16:creationId xmlns:a16="http://schemas.microsoft.com/office/drawing/2014/main" id="{96E24321-8B59-4926-8999-54BA97CB5B85}"/>
              </a:ext>
            </a:extLst>
          </p:cNvPr>
          <p:cNvSpPr>
            <a:spLocks noGrp="1"/>
          </p:cNvSpPr>
          <p:nvPr>
            <p:ph type="subTitle" idx="1"/>
          </p:nvPr>
        </p:nvSpPr>
        <p:spPr>
          <a:xfrm>
            <a:off x="685800" y="1412776"/>
            <a:ext cx="7846640" cy="4680520"/>
          </a:xfrm>
        </p:spPr>
        <p:txBody>
          <a:bodyPr/>
          <a:lstStyle/>
          <a:p>
            <a:pPr marL="342900" lvl="0" indent="-342900" algn="l">
              <a:buFont typeface="Arial" charset="0"/>
              <a:buChar char="•"/>
            </a:pPr>
            <a:r>
              <a:rPr lang="en-GB" sz="1300" dirty="0">
                <a:solidFill>
                  <a:srgbClr val="1155A3"/>
                </a:solidFill>
              </a:rPr>
              <a:t>CLA NURSE INTERVENTION</a:t>
            </a:r>
          </a:p>
          <a:p>
            <a:pPr marL="342900" lvl="0" indent="-342900" algn="l">
              <a:buFont typeface="Arial" charset="0"/>
              <a:buChar char="•"/>
            </a:pPr>
            <a:r>
              <a:rPr lang="en-GB" sz="1300" dirty="0">
                <a:solidFill>
                  <a:srgbClr val="1155A3"/>
                </a:solidFill>
              </a:rPr>
              <a:t>The placement maintained that he declined the assessment last year, therefore he will decline the assessment again this year. </a:t>
            </a:r>
          </a:p>
          <a:p>
            <a:pPr marL="342900" lvl="0" indent="-342900" algn="l">
              <a:buFont typeface="Arial" charset="0"/>
              <a:buChar char="•"/>
            </a:pPr>
            <a:r>
              <a:rPr lang="en-GB" sz="1300" dirty="0">
                <a:solidFill>
                  <a:srgbClr val="1155A3"/>
                </a:solidFill>
              </a:rPr>
              <a:t>Young persons final assessment. </a:t>
            </a:r>
          </a:p>
          <a:p>
            <a:pPr marL="342900" lvl="0" indent="-342900" algn="l">
              <a:buFont typeface="Arial" charset="0"/>
              <a:buChar char="•"/>
            </a:pPr>
            <a:r>
              <a:rPr lang="en-GB" sz="1300" dirty="0">
                <a:solidFill>
                  <a:srgbClr val="1155A3"/>
                </a:solidFill>
              </a:rPr>
              <a:t>CLA Nurse contacted YP on his mobile and he agreed to come for his final assessment.</a:t>
            </a:r>
          </a:p>
          <a:p>
            <a:pPr marL="342900" indent="-342900" algn="l">
              <a:buFont typeface="Arial" charset="0"/>
              <a:buChar char="•"/>
            </a:pPr>
            <a:r>
              <a:rPr lang="en-GB" sz="1300" dirty="0">
                <a:solidFill>
                  <a:srgbClr val="1155A3"/>
                </a:solidFill>
              </a:rPr>
              <a:t>Negative about everything at the start of assessment. </a:t>
            </a:r>
          </a:p>
          <a:p>
            <a:pPr marL="342900" lvl="0" indent="-342900" algn="l">
              <a:buFont typeface="Arial" charset="0"/>
              <a:buChar char="•"/>
            </a:pPr>
            <a:r>
              <a:rPr lang="en-GB" sz="1300" dirty="0">
                <a:solidFill>
                  <a:srgbClr val="1155A3"/>
                </a:solidFill>
              </a:rPr>
              <a:t>Angry with professionals as he felt let down.</a:t>
            </a:r>
          </a:p>
          <a:p>
            <a:pPr marL="342900" lvl="0" indent="-342900" algn="l">
              <a:buFont typeface="Arial" charset="0"/>
              <a:buChar char="•"/>
            </a:pPr>
            <a:r>
              <a:rPr lang="en-GB" sz="1300" dirty="0">
                <a:solidFill>
                  <a:srgbClr val="1155A3"/>
                </a:solidFill>
              </a:rPr>
              <a:t>Young person wanted to move away when he turned 18 years old to make a fresh start.</a:t>
            </a:r>
          </a:p>
          <a:p>
            <a:pPr marL="342900" lvl="0" indent="-342900" algn="l">
              <a:buFont typeface="Arial" charset="0"/>
              <a:buChar char="•"/>
            </a:pPr>
            <a:r>
              <a:rPr lang="en-GB" sz="1300" dirty="0">
                <a:solidFill>
                  <a:srgbClr val="1155A3"/>
                </a:solidFill>
              </a:rPr>
              <a:t>CLA nurse listened to him allowing him to express his anger and frustrations about he and his siblings being in care. </a:t>
            </a:r>
          </a:p>
          <a:p>
            <a:pPr marL="342900" lvl="0" indent="-342900" algn="l">
              <a:buFont typeface="Arial" charset="0"/>
              <a:buChar char="•"/>
            </a:pPr>
            <a:r>
              <a:rPr lang="en-GB" sz="1300" dirty="0">
                <a:solidFill>
                  <a:srgbClr val="1155A3"/>
                </a:solidFill>
              </a:rPr>
              <a:t>CLA Nurse emphasised he had power to influence the future. </a:t>
            </a:r>
          </a:p>
          <a:p>
            <a:pPr marL="342900" lvl="0" indent="-342900" algn="l">
              <a:buFont typeface="Arial" charset="0"/>
              <a:buChar char="•"/>
            </a:pPr>
            <a:r>
              <a:rPr lang="en-GB" sz="1300" dirty="0">
                <a:solidFill>
                  <a:srgbClr val="1155A3"/>
                </a:solidFill>
              </a:rPr>
              <a:t>Young person is studying at college and has the potential to go on to University, but attendance at college has been poor. Mental and emotional health stable. </a:t>
            </a:r>
          </a:p>
          <a:p>
            <a:pPr marL="342900" lvl="0" indent="-342900" algn="l">
              <a:buFont typeface="Arial" charset="0"/>
              <a:buChar char="•"/>
            </a:pPr>
            <a:r>
              <a:rPr lang="en-GB" sz="1300" dirty="0">
                <a:solidFill>
                  <a:srgbClr val="1155A3"/>
                </a:solidFill>
              </a:rPr>
              <a:t>CLA praised YP for his achievements so far. Discussed role modelling to his younger siblings </a:t>
            </a:r>
          </a:p>
          <a:p>
            <a:pPr marL="342900" lvl="0" indent="-342900" algn="l">
              <a:buFont typeface="Arial" charset="0"/>
              <a:buChar char="•"/>
            </a:pPr>
            <a:r>
              <a:rPr lang="en-GB" sz="1300" dirty="0">
                <a:solidFill>
                  <a:srgbClr val="1155A3"/>
                </a:solidFill>
              </a:rPr>
              <a:t>CLA Nurse spoke about making healthy choices today and how this influences his ambition of becoming a trained professional.</a:t>
            </a:r>
          </a:p>
          <a:p>
            <a:pPr marL="342900" lvl="0" indent="-342900" algn="l">
              <a:buFont typeface="Arial" charset="0"/>
              <a:buChar char="•"/>
            </a:pPr>
            <a:r>
              <a:rPr lang="en-GB" sz="1300" dirty="0">
                <a:solidFill>
                  <a:srgbClr val="1155A3"/>
                </a:solidFill>
              </a:rPr>
              <a:t>YP commented that this had been the best health assessment he had received. He was glad he had attended. He felt listened to and mentioned that the nurse was very kind and that he would like her to share the same positive messages with his siblings when she sees them next. </a:t>
            </a: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endParaRPr lang="en-GB" sz="1600" dirty="0">
              <a:solidFill>
                <a:srgbClr val="0070C0"/>
              </a:solidFill>
            </a:endParaRPr>
          </a:p>
          <a:p>
            <a:pPr algn="just"/>
            <a:r>
              <a:rPr lang="en-GB" sz="1600" dirty="0">
                <a:solidFill>
                  <a:srgbClr val="0070C0"/>
                </a:solidFill>
              </a:rPr>
              <a:t>OUTCOME:</a:t>
            </a:r>
          </a:p>
        </p:txBody>
      </p:sp>
    </p:spTree>
    <p:extLst>
      <p:ext uri="{BB962C8B-B14F-4D97-AF65-F5344CB8AC3E}">
        <p14:creationId xmlns:p14="http://schemas.microsoft.com/office/powerpoint/2010/main" val="377938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BD5DE-D529-436F-92BF-6389B8717B6C}"/>
              </a:ext>
            </a:extLst>
          </p:cNvPr>
          <p:cNvSpPr>
            <a:spLocks noGrp="1"/>
          </p:cNvSpPr>
          <p:nvPr>
            <p:ph type="title"/>
          </p:nvPr>
        </p:nvSpPr>
        <p:spPr/>
        <p:txBody>
          <a:bodyPr/>
          <a:lstStyle/>
          <a:p>
            <a:r>
              <a:rPr lang="en-GB" dirty="0"/>
              <a:t>Case Study Cont’d</a:t>
            </a:r>
          </a:p>
        </p:txBody>
      </p:sp>
      <p:sp>
        <p:nvSpPr>
          <p:cNvPr id="3" name="Content Placeholder 2">
            <a:extLst>
              <a:ext uri="{FF2B5EF4-FFF2-40B4-BE49-F238E27FC236}">
                <a16:creationId xmlns:a16="http://schemas.microsoft.com/office/drawing/2014/main" id="{8D9C3327-93DA-425F-BAA2-A3AFAAB8B61C}"/>
              </a:ext>
            </a:extLst>
          </p:cNvPr>
          <p:cNvSpPr>
            <a:spLocks noGrp="1"/>
          </p:cNvSpPr>
          <p:nvPr>
            <p:ph idx="1"/>
          </p:nvPr>
        </p:nvSpPr>
        <p:spPr>
          <a:xfrm>
            <a:off x="457200" y="1772816"/>
            <a:ext cx="8229600" cy="4353347"/>
          </a:xfrm>
        </p:spPr>
        <p:txBody>
          <a:bodyPr/>
          <a:lstStyle/>
          <a:p>
            <a:r>
              <a:rPr lang="en-GB" dirty="0"/>
              <a:t>Outcome:</a:t>
            </a:r>
          </a:p>
          <a:p>
            <a:r>
              <a:rPr lang="en-GB" sz="1400" dirty="0"/>
              <a:t>Young person promised to improve on his college attendance to 100 percent.</a:t>
            </a:r>
          </a:p>
          <a:p>
            <a:r>
              <a:rPr lang="en-GB" sz="1400" dirty="0"/>
              <a:t>He also promised to focus on his future goals and committed to achieving them.</a:t>
            </a:r>
          </a:p>
          <a:p>
            <a:r>
              <a:rPr lang="en-GB" sz="1400" dirty="0"/>
              <a:t>Young person stated that he will be making an effort to make healthy choices from today for the sake of his siblings.</a:t>
            </a:r>
          </a:p>
          <a:p>
            <a:r>
              <a:rPr lang="en-GB" sz="1400" dirty="0"/>
              <a:t>Young person asked CLA Nurse to have the same discussion about achieving and making good choices with his younger siblings next time when they come for their RHAs.</a:t>
            </a:r>
          </a:p>
          <a:p>
            <a:r>
              <a:rPr lang="en-GB" sz="1400" dirty="0"/>
              <a:t>The young person recognised that he was a role model for his siblings, despite being separated from them. </a:t>
            </a:r>
          </a:p>
          <a:p>
            <a:r>
              <a:rPr lang="en-GB" sz="1400" dirty="0"/>
              <a:t>The CLA nurse recognised that the young persons value and belief systems were key to motivating him. </a:t>
            </a:r>
          </a:p>
          <a:p>
            <a:endParaRPr lang="en-GB" dirty="0"/>
          </a:p>
        </p:txBody>
      </p:sp>
    </p:spTree>
    <p:extLst>
      <p:ext uri="{BB962C8B-B14F-4D97-AF65-F5344CB8AC3E}">
        <p14:creationId xmlns:p14="http://schemas.microsoft.com/office/powerpoint/2010/main" val="544123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95EEE-3FB3-410E-B4A1-C7EDB7D3F7F7}"/>
              </a:ext>
            </a:extLst>
          </p:cNvPr>
          <p:cNvSpPr>
            <a:spLocks noGrp="1"/>
          </p:cNvSpPr>
          <p:nvPr>
            <p:ph type="title"/>
          </p:nvPr>
        </p:nvSpPr>
        <p:spPr/>
        <p:txBody>
          <a:bodyPr/>
          <a:lstStyle/>
          <a:p>
            <a:r>
              <a:rPr lang="en-GB" sz="2800" dirty="0"/>
              <a:t>Voice of the Child</a:t>
            </a:r>
          </a:p>
        </p:txBody>
      </p:sp>
      <p:sp>
        <p:nvSpPr>
          <p:cNvPr id="3" name="Content Placeholder 2">
            <a:extLst>
              <a:ext uri="{FF2B5EF4-FFF2-40B4-BE49-F238E27FC236}">
                <a16:creationId xmlns:a16="http://schemas.microsoft.com/office/drawing/2014/main" id="{9D609ACD-867F-449A-B9C1-C2B623870671}"/>
              </a:ext>
            </a:extLst>
          </p:cNvPr>
          <p:cNvSpPr>
            <a:spLocks noGrp="1"/>
          </p:cNvSpPr>
          <p:nvPr>
            <p:ph idx="1"/>
          </p:nvPr>
        </p:nvSpPr>
        <p:spPr>
          <a:xfrm>
            <a:off x="457200" y="1628800"/>
            <a:ext cx="8229600" cy="4497363"/>
          </a:xfrm>
        </p:spPr>
        <p:txBody>
          <a:bodyPr/>
          <a:lstStyle/>
          <a:p>
            <a:r>
              <a:rPr lang="en-GB" sz="1300" i="1" dirty="0"/>
              <a:t>Young person- </a:t>
            </a:r>
            <a:r>
              <a:rPr lang="en-GB" sz="1300" b="0" i="1" dirty="0"/>
              <a:t>I learned that we should not always do what our friends tell is like smoking drugs and alcohol. </a:t>
            </a:r>
          </a:p>
          <a:p>
            <a:endParaRPr lang="en-GB" sz="1300" b="0" i="1" dirty="0"/>
          </a:p>
          <a:p>
            <a:r>
              <a:rPr lang="en-GB" sz="1300" i="1" dirty="0"/>
              <a:t>Young person- </a:t>
            </a:r>
            <a:r>
              <a:rPr lang="en-GB" sz="1300" b="0" i="1" dirty="0"/>
              <a:t>This assessment went well! I felt that I was respected and listened to overall. I think it was a 5/5.</a:t>
            </a:r>
          </a:p>
          <a:p>
            <a:endParaRPr lang="en-GB" sz="1300" b="0" i="1" dirty="0"/>
          </a:p>
          <a:p>
            <a:r>
              <a:rPr lang="en-GB" sz="1300" i="1" dirty="0"/>
              <a:t>Young person </a:t>
            </a:r>
            <a:r>
              <a:rPr lang="en-GB" sz="1300" b="0" i="1" dirty="0"/>
              <a:t>– The health assessment was very good and fun, the woman was really nice and enthusiastic. </a:t>
            </a:r>
          </a:p>
          <a:p>
            <a:endParaRPr lang="en-GB" sz="1300" b="0" i="1" dirty="0"/>
          </a:p>
          <a:p>
            <a:r>
              <a:rPr lang="en-GB" sz="1300" i="1" dirty="0"/>
              <a:t>Young person </a:t>
            </a:r>
            <a:r>
              <a:rPr lang="en-GB" sz="1300" b="0" i="1" dirty="0"/>
              <a:t>-  I think the assessment was good because the person was really calm and I didn’t feel pressured. </a:t>
            </a:r>
          </a:p>
          <a:p>
            <a:endParaRPr lang="en-GB" sz="1300" b="0" i="1" dirty="0"/>
          </a:p>
          <a:p>
            <a:r>
              <a:rPr lang="en-GB" sz="1300" i="1" dirty="0"/>
              <a:t>Young person </a:t>
            </a:r>
            <a:r>
              <a:rPr lang="en-GB" sz="1300" b="0" i="1" dirty="0"/>
              <a:t>– I felt relaxed and at ease. I was able to answer all questions asked without difficulty. </a:t>
            </a:r>
          </a:p>
          <a:p>
            <a:endParaRPr lang="en-GB" sz="1300" b="0" i="1" dirty="0"/>
          </a:p>
          <a:p>
            <a:r>
              <a:rPr lang="en-GB" sz="1300" i="1" dirty="0"/>
              <a:t>Carer</a:t>
            </a:r>
            <a:r>
              <a:rPr lang="en-GB" sz="1300" b="0" i="1" dirty="0"/>
              <a:t> – The children are all under 5 years. The nurse has been fabulous, it has been so much easier to have her come to the house father than trying to get all three children to the hospital. Children are more relaxed about the appointment and she gets to see more natural behaviours. The assessment of each child was extremely thorough and covers all aspects of their development. “X” is a joy, with a natural way with children making them and myself feel comfortable. The continuity with “X” has been lovely, she acknowledges the differences since her last visit and “B” remembered her which reduced his anxiety . We look forward to seeing her again. </a:t>
            </a:r>
          </a:p>
        </p:txBody>
      </p:sp>
    </p:spTree>
    <p:extLst>
      <p:ext uri="{BB962C8B-B14F-4D97-AF65-F5344CB8AC3E}">
        <p14:creationId xmlns:p14="http://schemas.microsoft.com/office/powerpoint/2010/main" val="2838672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5FD2B-82D6-4191-9218-87B6A6DE11FF}"/>
              </a:ext>
            </a:extLst>
          </p:cNvPr>
          <p:cNvSpPr>
            <a:spLocks noGrp="1"/>
          </p:cNvSpPr>
          <p:nvPr>
            <p:ph type="title"/>
          </p:nvPr>
        </p:nvSpPr>
        <p:spPr/>
        <p:txBody>
          <a:bodyPr/>
          <a:lstStyle/>
          <a:p>
            <a:r>
              <a:rPr lang="en-GB" sz="2800" dirty="0"/>
              <a:t>KPI’s for Harrow CLA January – February 2023</a:t>
            </a:r>
          </a:p>
        </p:txBody>
      </p:sp>
      <p:graphicFrame>
        <p:nvGraphicFramePr>
          <p:cNvPr id="4" name="Content Placeholder 3">
            <a:extLst>
              <a:ext uri="{FF2B5EF4-FFF2-40B4-BE49-F238E27FC236}">
                <a16:creationId xmlns:a16="http://schemas.microsoft.com/office/drawing/2014/main" id="{FEF29794-7517-4305-85AE-5719FE6C04BF}"/>
              </a:ext>
            </a:extLst>
          </p:cNvPr>
          <p:cNvGraphicFramePr>
            <a:graphicFrameLocks noGrp="1"/>
          </p:cNvGraphicFramePr>
          <p:nvPr>
            <p:ph idx="1"/>
          </p:nvPr>
        </p:nvGraphicFramePr>
        <p:xfrm>
          <a:off x="323528" y="1628800"/>
          <a:ext cx="8229600" cy="1837283"/>
        </p:xfrm>
        <a:graphic>
          <a:graphicData uri="http://schemas.openxmlformats.org/drawingml/2006/table">
            <a:tbl>
              <a:tblPr firstRow="1" bandRow="1">
                <a:tableStyleId>{5C22544A-7EE6-4342-B048-85BDC9FD1C3A}</a:tableStyleId>
              </a:tblPr>
              <a:tblGrid>
                <a:gridCol w="2819263">
                  <a:extLst>
                    <a:ext uri="{9D8B030D-6E8A-4147-A177-3AD203B41FA5}">
                      <a16:colId xmlns:a16="http://schemas.microsoft.com/office/drawing/2014/main" val="3757299622"/>
                    </a:ext>
                  </a:extLst>
                </a:gridCol>
                <a:gridCol w="2725288">
                  <a:extLst>
                    <a:ext uri="{9D8B030D-6E8A-4147-A177-3AD203B41FA5}">
                      <a16:colId xmlns:a16="http://schemas.microsoft.com/office/drawing/2014/main" val="1425556934"/>
                    </a:ext>
                  </a:extLst>
                </a:gridCol>
                <a:gridCol w="2685049">
                  <a:extLst>
                    <a:ext uri="{9D8B030D-6E8A-4147-A177-3AD203B41FA5}">
                      <a16:colId xmlns:a16="http://schemas.microsoft.com/office/drawing/2014/main" val="2887222113"/>
                    </a:ext>
                  </a:extLst>
                </a:gridCol>
              </a:tblGrid>
              <a:tr h="1119279">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Month</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Target for IHA 100%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CNWL within 20 days of child becoming CLA</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Target for  RHA 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CNWL within 6/12 months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7778790"/>
                  </a:ext>
                </a:extLst>
              </a:tr>
              <a:tr h="395047">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January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6305784"/>
                  </a:ext>
                </a:extLst>
              </a:tr>
              <a:tr h="322957">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February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Calibri" panose="020F0502020204030204" pitchFamily="34" charset="0"/>
                          <a:ea typeface="Calibri" panose="020F0502020204030204" pitchFamily="34" charset="0"/>
                          <a:cs typeface="Times New Roman" panose="02020603050405020304" pitchFamily="18" charset="0"/>
                        </a:rPr>
                        <a:t>100%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100%</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0219557"/>
                  </a:ext>
                </a:extLst>
              </a:tr>
            </a:tbl>
          </a:graphicData>
        </a:graphic>
      </p:graphicFrame>
      <p:sp>
        <p:nvSpPr>
          <p:cNvPr id="3" name="TextBox 2">
            <a:extLst>
              <a:ext uri="{FF2B5EF4-FFF2-40B4-BE49-F238E27FC236}">
                <a16:creationId xmlns:a16="http://schemas.microsoft.com/office/drawing/2014/main" id="{8FCE26FB-6909-49B1-9917-24F7A0AFAC94}"/>
              </a:ext>
            </a:extLst>
          </p:cNvPr>
          <p:cNvSpPr txBox="1"/>
          <p:nvPr/>
        </p:nvSpPr>
        <p:spPr>
          <a:xfrm>
            <a:off x="323528" y="3933056"/>
            <a:ext cx="8432800" cy="2031325"/>
          </a:xfrm>
          <a:prstGeom prst="rect">
            <a:avLst/>
          </a:prstGeom>
          <a:noFill/>
        </p:spPr>
        <p:txBody>
          <a:bodyPr wrap="square" rtlCol="0">
            <a:spAutoFit/>
          </a:bodyPr>
          <a:lstStyle/>
          <a:p>
            <a:r>
              <a:rPr lang="en-US" dirty="0"/>
              <a:t>Exception reporting excludes:</a:t>
            </a:r>
          </a:p>
          <a:p>
            <a:pPr marL="285750" indent="-285750">
              <a:buFont typeface="Arial" panose="020B0604020202020204" pitchFamily="34" charset="0"/>
              <a:buChar char="•"/>
            </a:pPr>
            <a:r>
              <a:rPr lang="en-US" dirty="0"/>
              <a:t>requests and consent not made available within 3 days for IHA’s and within 3 months for RHA’s, </a:t>
            </a:r>
          </a:p>
          <a:p>
            <a:pPr marL="285750" indent="-285750">
              <a:buFont typeface="Arial" panose="020B0604020202020204" pitchFamily="34" charset="0"/>
              <a:buChar char="•"/>
            </a:pPr>
            <a:r>
              <a:rPr lang="en-US" dirty="0"/>
              <a:t>CLA who do not attend or refuse appointments given or are missing </a:t>
            </a:r>
          </a:p>
          <a:p>
            <a:pPr marL="285750" indent="-285750">
              <a:buFont typeface="Arial" panose="020B0604020202020204" pitchFamily="34" charset="0"/>
              <a:buChar char="•"/>
            </a:pPr>
            <a:r>
              <a:rPr lang="en-US" dirty="0"/>
              <a:t>CLA placed out of Harrow who depend upon another provider to offer an appointment.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08778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AC8EF-C186-4CD4-A8CC-A3A117E02947}"/>
              </a:ext>
            </a:extLst>
          </p:cNvPr>
          <p:cNvSpPr>
            <a:spLocks noGrp="1"/>
          </p:cNvSpPr>
          <p:nvPr>
            <p:ph type="title"/>
          </p:nvPr>
        </p:nvSpPr>
        <p:spPr/>
        <p:txBody>
          <a:bodyPr/>
          <a:lstStyle/>
          <a:p>
            <a:pPr algn="ctr"/>
            <a:r>
              <a:rPr lang="en-GB" sz="2800" dirty="0"/>
              <a:t>Other Service Specification Requirements</a:t>
            </a:r>
          </a:p>
        </p:txBody>
      </p:sp>
      <p:sp>
        <p:nvSpPr>
          <p:cNvPr id="3" name="Content Placeholder 2">
            <a:extLst>
              <a:ext uri="{FF2B5EF4-FFF2-40B4-BE49-F238E27FC236}">
                <a16:creationId xmlns:a16="http://schemas.microsoft.com/office/drawing/2014/main" id="{E275EE7A-E07B-4AC3-B256-BEDFEBACB642}"/>
              </a:ext>
            </a:extLst>
          </p:cNvPr>
          <p:cNvSpPr>
            <a:spLocks noGrp="1"/>
          </p:cNvSpPr>
          <p:nvPr>
            <p:ph idx="1"/>
          </p:nvPr>
        </p:nvSpPr>
        <p:spPr/>
        <p:txBody>
          <a:bodyPr/>
          <a:lstStyle/>
          <a:p>
            <a:pPr marL="0" indent="0">
              <a:buNone/>
            </a:pPr>
            <a:r>
              <a:rPr lang="en-GB" dirty="0"/>
              <a:t>The CLA team also assist the London Borough of Harrow to:</a:t>
            </a:r>
          </a:p>
          <a:p>
            <a:pPr marL="0" indent="0">
              <a:buNone/>
            </a:pPr>
            <a:r>
              <a:rPr lang="en-GB" dirty="0"/>
              <a:t> </a:t>
            </a:r>
          </a:p>
          <a:p>
            <a:r>
              <a:rPr lang="en-GB" dirty="0"/>
              <a:t>Record and report dates of dental checks following health assessment </a:t>
            </a:r>
          </a:p>
          <a:p>
            <a:r>
              <a:rPr lang="en-GB" dirty="0"/>
              <a:t>To update immunisation status of each CLA following health assessment where possible</a:t>
            </a:r>
          </a:p>
          <a:p>
            <a:r>
              <a:rPr lang="en-GB" dirty="0"/>
              <a:t>GP Registration</a:t>
            </a:r>
          </a:p>
          <a:p>
            <a:r>
              <a:rPr lang="en-GB" dirty="0"/>
              <a:t>Record and report dates of Optician Checks</a:t>
            </a:r>
          </a:p>
          <a:p>
            <a:endParaRPr lang="en-GB" dirty="0"/>
          </a:p>
        </p:txBody>
      </p:sp>
    </p:spTree>
    <p:extLst>
      <p:ext uri="{BB962C8B-B14F-4D97-AF65-F5344CB8AC3E}">
        <p14:creationId xmlns:p14="http://schemas.microsoft.com/office/powerpoint/2010/main" val="289908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A63A-6AA2-4F95-B27E-5D2193B8FF5F}"/>
              </a:ext>
            </a:extLst>
          </p:cNvPr>
          <p:cNvSpPr>
            <a:spLocks noGrp="1"/>
          </p:cNvSpPr>
          <p:nvPr>
            <p:ph type="title"/>
          </p:nvPr>
        </p:nvSpPr>
        <p:spPr>
          <a:xfrm>
            <a:off x="457200" y="980728"/>
            <a:ext cx="8229600" cy="1224136"/>
          </a:xfrm>
        </p:spPr>
        <p:txBody>
          <a:bodyPr/>
          <a:lstStyle/>
          <a:p>
            <a:r>
              <a:rPr lang="en-GB" sz="2400" dirty="0"/>
              <a:t>Initial Health Assessments Completed</a:t>
            </a:r>
          </a:p>
        </p:txBody>
      </p:sp>
      <p:graphicFrame>
        <p:nvGraphicFramePr>
          <p:cNvPr id="4" name="Content Placeholder 3">
            <a:extLst>
              <a:ext uri="{FF2B5EF4-FFF2-40B4-BE49-F238E27FC236}">
                <a16:creationId xmlns:a16="http://schemas.microsoft.com/office/drawing/2014/main" id="{51C6F7BA-28A8-4F50-8394-FA9260C135CF}"/>
              </a:ext>
            </a:extLst>
          </p:cNvPr>
          <p:cNvGraphicFramePr>
            <a:graphicFrameLocks noGrp="1"/>
          </p:cNvGraphicFramePr>
          <p:nvPr>
            <p:ph idx="1"/>
            <p:extLst>
              <p:ext uri="{D42A27DB-BD31-4B8C-83A1-F6EECF244321}">
                <p14:modId xmlns:p14="http://schemas.microsoft.com/office/powerpoint/2010/main" val="2021099453"/>
              </p:ext>
            </p:extLst>
          </p:nvPr>
        </p:nvGraphicFramePr>
        <p:xfrm>
          <a:off x="539551" y="1406594"/>
          <a:ext cx="7920879" cy="2179384"/>
        </p:xfrm>
        <a:graphic>
          <a:graphicData uri="http://schemas.openxmlformats.org/drawingml/2006/table">
            <a:tbl>
              <a:tblPr firstRow="1" firstCol="1" bandRow="1">
                <a:tableStyleId>{B301B821-A1FF-4177-AEE7-76D212191A09}</a:tableStyleId>
              </a:tblPr>
              <a:tblGrid>
                <a:gridCol w="1394189">
                  <a:extLst>
                    <a:ext uri="{9D8B030D-6E8A-4147-A177-3AD203B41FA5}">
                      <a16:colId xmlns:a16="http://schemas.microsoft.com/office/drawing/2014/main" val="115566437"/>
                    </a:ext>
                  </a:extLst>
                </a:gridCol>
                <a:gridCol w="1366133">
                  <a:extLst>
                    <a:ext uri="{9D8B030D-6E8A-4147-A177-3AD203B41FA5}">
                      <a16:colId xmlns:a16="http://schemas.microsoft.com/office/drawing/2014/main" val="3711190613"/>
                    </a:ext>
                  </a:extLst>
                </a:gridCol>
                <a:gridCol w="1721000">
                  <a:extLst>
                    <a:ext uri="{9D8B030D-6E8A-4147-A177-3AD203B41FA5}">
                      <a16:colId xmlns:a16="http://schemas.microsoft.com/office/drawing/2014/main" val="3337826917"/>
                    </a:ext>
                  </a:extLst>
                </a:gridCol>
                <a:gridCol w="1775564">
                  <a:extLst>
                    <a:ext uri="{9D8B030D-6E8A-4147-A177-3AD203B41FA5}">
                      <a16:colId xmlns:a16="http://schemas.microsoft.com/office/drawing/2014/main" val="3350585550"/>
                    </a:ext>
                  </a:extLst>
                </a:gridCol>
                <a:gridCol w="1663993">
                  <a:extLst>
                    <a:ext uri="{9D8B030D-6E8A-4147-A177-3AD203B41FA5}">
                      <a16:colId xmlns:a16="http://schemas.microsoft.com/office/drawing/2014/main" val="2670766697"/>
                    </a:ext>
                  </a:extLst>
                </a:gridCol>
              </a:tblGrid>
              <a:tr h="1027356">
                <a:tc>
                  <a:txBody>
                    <a:bodyPr/>
                    <a:lstStyle/>
                    <a:p>
                      <a:pPr>
                        <a:lnSpc>
                          <a:spcPct val="107000"/>
                        </a:lnSpc>
                        <a:spcAft>
                          <a:spcPts val="800"/>
                        </a:spcAft>
                      </a:pPr>
                      <a:r>
                        <a:rPr lang="en-GB" sz="2000" dirty="0">
                          <a:effectLst/>
                        </a:rPr>
                        <a:t>Month 2022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000" dirty="0">
                          <a:effectLst/>
                        </a:rPr>
                        <a:t>Total Due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IHA completed within 20 days (percentage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IHA completed outside of timescale</a:t>
                      </a:r>
                    </a:p>
                    <a:p>
                      <a:pPr>
                        <a:lnSpc>
                          <a:spcPct val="107000"/>
                        </a:lnSpc>
                        <a:spcAft>
                          <a:spcPts val="800"/>
                        </a:spcAft>
                      </a:pPr>
                      <a:r>
                        <a:rPr lang="en-GB" sz="1800" dirty="0">
                          <a:effectLst/>
                        </a:rPr>
                        <a:t>(percentage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IHA not yet completed</a:t>
                      </a:r>
                    </a:p>
                    <a:p>
                      <a:pPr>
                        <a:lnSpc>
                          <a:spcPct val="107000"/>
                        </a:lnSpc>
                        <a:spcAft>
                          <a:spcPts val="800"/>
                        </a:spcAft>
                      </a:pPr>
                      <a:r>
                        <a:rPr lang="en-GB" sz="1800" dirty="0">
                          <a:effectLst/>
                        </a:rPr>
                        <a:t>(percentage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262549"/>
                  </a:ext>
                </a:extLst>
              </a:tr>
              <a:tr h="272246">
                <a:tc>
                  <a:txBody>
                    <a:bodyPr/>
                    <a:lstStyle/>
                    <a:p>
                      <a:pPr>
                        <a:lnSpc>
                          <a:spcPct val="107000"/>
                        </a:lnSpc>
                        <a:spcAft>
                          <a:spcPts val="800"/>
                        </a:spcAft>
                      </a:pPr>
                      <a:r>
                        <a:rPr lang="en-GB" sz="2000" dirty="0">
                          <a:effectLst/>
                        </a:rPr>
                        <a:t>January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 (1)</a:t>
                      </a:r>
                    </a:p>
                  </a:txBody>
                  <a:tcPr marL="68580" marR="68580" marT="0" marB="0"/>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50% (2)</a:t>
                      </a:r>
                    </a:p>
                  </a:txBody>
                  <a:tcPr marL="68580" marR="68580" marT="0" marB="0"/>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25% (1)</a:t>
                      </a:r>
                    </a:p>
                  </a:txBody>
                  <a:tcPr marL="68580" marR="68580" marT="0" marB="0"/>
                </a:tc>
                <a:extLst>
                  <a:ext uri="{0D108BD9-81ED-4DB2-BD59-A6C34878D82A}">
                    <a16:rowId xmlns:a16="http://schemas.microsoft.com/office/drawing/2014/main" val="4024461012"/>
                  </a:ext>
                </a:extLst>
              </a:tr>
              <a:tr h="272246">
                <a:tc>
                  <a:txBody>
                    <a:bodyPr/>
                    <a:lstStyle/>
                    <a:p>
                      <a:pPr>
                        <a:lnSpc>
                          <a:spcPct val="107000"/>
                        </a:lnSpc>
                        <a:spcAft>
                          <a:spcPts val="800"/>
                        </a:spcAft>
                      </a:pPr>
                      <a:r>
                        <a:rPr lang="en-GB" sz="2000" dirty="0">
                          <a:effectLst/>
                        </a:rPr>
                        <a:t>February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dirty="0">
                          <a:solidFill>
                            <a:schemeClr val="tx1"/>
                          </a:solidFill>
                          <a:effectLst/>
                        </a:rPr>
                        <a:t>4</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000" dirty="0">
                          <a:solidFill>
                            <a:schemeClr val="tx1"/>
                          </a:solidFill>
                          <a:effectLst/>
                        </a:rPr>
                        <a:t>25% (1)</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000" dirty="0">
                          <a:solidFill>
                            <a:schemeClr val="tx1"/>
                          </a:solidFill>
                          <a:effectLst/>
                        </a:rPr>
                        <a:t>50% (2)</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000" dirty="0">
                          <a:solidFill>
                            <a:schemeClr val="tx1"/>
                          </a:solidFill>
                          <a:effectLst/>
                        </a:rPr>
                        <a:t>25% (1)</a:t>
                      </a:r>
                      <a:endPar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052190"/>
                  </a:ext>
                </a:extLst>
              </a:tr>
            </a:tbl>
          </a:graphicData>
        </a:graphic>
      </p:graphicFrame>
      <p:sp>
        <p:nvSpPr>
          <p:cNvPr id="5" name="Rectangle 4">
            <a:extLst>
              <a:ext uri="{FF2B5EF4-FFF2-40B4-BE49-F238E27FC236}">
                <a16:creationId xmlns:a16="http://schemas.microsoft.com/office/drawing/2014/main" id="{76D736A2-CAA2-4ECD-A393-DFCA8BD04DA8}"/>
              </a:ext>
            </a:extLst>
          </p:cNvPr>
          <p:cNvSpPr/>
          <p:nvPr/>
        </p:nvSpPr>
        <p:spPr>
          <a:xfrm>
            <a:off x="539551" y="4221088"/>
            <a:ext cx="7920879" cy="1384995"/>
          </a:xfrm>
          <a:prstGeom prst="rect">
            <a:avLst/>
          </a:prstGeom>
          <a:ln w="28575">
            <a:solidFill>
              <a:schemeClr val="tx1"/>
            </a:solidFill>
          </a:ln>
        </p:spPr>
        <p:txBody>
          <a:bodyPr wrap="square">
            <a:spAutoFit/>
          </a:bodyPr>
          <a:lstStyle/>
          <a:p>
            <a:r>
              <a:rPr lang="en-GB" sz="1400" b="1" dirty="0"/>
              <a:t>Time scales from CYP identified as CLA to completion of  IHA  </a:t>
            </a:r>
          </a:p>
          <a:p>
            <a:r>
              <a:rPr lang="en-GB" sz="1400" dirty="0"/>
              <a:t> Total Number  of  CYP =   8</a:t>
            </a:r>
            <a:endParaRPr lang="en-GB" sz="1400" b="1" dirty="0"/>
          </a:p>
          <a:p>
            <a:pPr marL="285750" indent="-285750">
              <a:buFont typeface="Wingdings" panose="05000000000000000000" pitchFamily="2" charset="2"/>
              <a:buChar char="Ø"/>
            </a:pPr>
            <a:r>
              <a:rPr lang="en-GB" sz="1400" dirty="0"/>
              <a:t>within 20 days  - 2</a:t>
            </a:r>
            <a:endParaRPr lang="en-GB" sz="1400" b="1" dirty="0"/>
          </a:p>
          <a:p>
            <a:pPr marL="285750" indent="-285750">
              <a:buFont typeface="Wingdings" panose="05000000000000000000" pitchFamily="2" charset="2"/>
              <a:buChar char="Ø"/>
            </a:pPr>
            <a:r>
              <a:rPr lang="en-GB" sz="1400" dirty="0"/>
              <a:t>between day 21- 30 - 3</a:t>
            </a:r>
            <a:endParaRPr lang="en-GB" sz="1400" b="1" dirty="0"/>
          </a:p>
          <a:p>
            <a:pPr marL="285750" indent="-285750">
              <a:buFont typeface="Wingdings" panose="05000000000000000000" pitchFamily="2" charset="2"/>
              <a:buChar char="Ø"/>
            </a:pPr>
            <a:r>
              <a:rPr lang="en-GB" sz="1400" dirty="0"/>
              <a:t>between day 31- 40 - 1</a:t>
            </a:r>
            <a:endParaRPr lang="en-GB" sz="1400" b="1" dirty="0"/>
          </a:p>
          <a:p>
            <a:pPr marL="285750" indent="-285750">
              <a:buFont typeface="Wingdings" panose="05000000000000000000" pitchFamily="2" charset="2"/>
              <a:buChar char="Ø"/>
            </a:pPr>
            <a:r>
              <a:rPr lang="en-GB" sz="1400" dirty="0"/>
              <a:t>day 41+ (includes not yet seen) -  2 (Includes 1 refusal)</a:t>
            </a:r>
            <a:endParaRPr lang="en-GB" sz="1400" b="1" dirty="0"/>
          </a:p>
        </p:txBody>
      </p:sp>
    </p:spTree>
    <p:extLst>
      <p:ext uri="{BB962C8B-B14F-4D97-AF65-F5344CB8AC3E}">
        <p14:creationId xmlns:p14="http://schemas.microsoft.com/office/powerpoint/2010/main" val="315358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943BA-9597-46F2-8850-E0EDBEFC0290}"/>
              </a:ext>
            </a:extLst>
          </p:cNvPr>
          <p:cNvSpPr>
            <a:spLocks noGrp="1"/>
          </p:cNvSpPr>
          <p:nvPr>
            <p:ph type="title"/>
          </p:nvPr>
        </p:nvSpPr>
        <p:spPr/>
        <p:txBody>
          <a:bodyPr/>
          <a:lstStyle/>
          <a:p>
            <a:r>
              <a:rPr lang="en-GB" sz="2400" dirty="0"/>
              <a:t>Reasons for Late Completion of IHAs</a:t>
            </a:r>
          </a:p>
        </p:txBody>
      </p:sp>
      <p:graphicFrame>
        <p:nvGraphicFramePr>
          <p:cNvPr id="4" name="Content Placeholder 3">
            <a:extLst>
              <a:ext uri="{FF2B5EF4-FFF2-40B4-BE49-F238E27FC236}">
                <a16:creationId xmlns:a16="http://schemas.microsoft.com/office/drawing/2014/main" id="{98A8E0FC-92B5-4EDD-AB4C-D76DF3B2F433}"/>
              </a:ext>
            </a:extLst>
          </p:cNvPr>
          <p:cNvGraphicFramePr>
            <a:graphicFrameLocks noGrp="1"/>
          </p:cNvGraphicFramePr>
          <p:nvPr>
            <p:ph idx="1"/>
            <p:extLst>
              <p:ext uri="{D42A27DB-BD31-4B8C-83A1-F6EECF244321}">
                <p14:modId xmlns:p14="http://schemas.microsoft.com/office/powerpoint/2010/main" val="2095228376"/>
              </p:ext>
            </p:extLst>
          </p:nvPr>
        </p:nvGraphicFramePr>
        <p:xfrm>
          <a:off x="457200" y="1628800"/>
          <a:ext cx="8229600" cy="2928510"/>
        </p:xfrm>
        <a:graphic>
          <a:graphicData uri="http://schemas.openxmlformats.org/drawingml/2006/table">
            <a:tbl>
              <a:tblPr/>
              <a:tblGrid>
                <a:gridCol w="868575">
                  <a:extLst>
                    <a:ext uri="{9D8B030D-6E8A-4147-A177-3AD203B41FA5}">
                      <a16:colId xmlns:a16="http://schemas.microsoft.com/office/drawing/2014/main" val="2995293076"/>
                    </a:ext>
                  </a:extLst>
                </a:gridCol>
                <a:gridCol w="869961">
                  <a:extLst>
                    <a:ext uri="{9D8B030D-6E8A-4147-A177-3AD203B41FA5}">
                      <a16:colId xmlns:a16="http://schemas.microsoft.com/office/drawing/2014/main" val="448493375"/>
                    </a:ext>
                  </a:extLst>
                </a:gridCol>
                <a:gridCol w="1080120">
                  <a:extLst>
                    <a:ext uri="{9D8B030D-6E8A-4147-A177-3AD203B41FA5}">
                      <a16:colId xmlns:a16="http://schemas.microsoft.com/office/drawing/2014/main" val="1752854714"/>
                    </a:ext>
                  </a:extLst>
                </a:gridCol>
                <a:gridCol w="1008112">
                  <a:extLst>
                    <a:ext uri="{9D8B030D-6E8A-4147-A177-3AD203B41FA5}">
                      <a16:colId xmlns:a16="http://schemas.microsoft.com/office/drawing/2014/main" val="2204347893"/>
                    </a:ext>
                  </a:extLst>
                </a:gridCol>
                <a:gridCol w="576064">
                  <a:extLst>
                    <a:ext uri="{9D8B030D-6E8A-4147-A177-3AD203B41FA5}">
                      <a16:colId xmlns:a16="http://schemas.microsoft.com/office/drawing/2014/main" val="2023946266"/>
                    </a:ext>
                  </a:extLst>
                </a:gridCol>
                <a:gridCol w="792088">
                  <a:extLst>
                    <a:ext uri="{9D8B030D-6E8A-4147-A177-3AD203B41FA5}">
                      <a16:colId xmlns:a16="http://schemas.microsoft.com/office/drawing/2014/main" val="86490759"/>
                    </a:ext>
                  </a:extLst>
                </a:gridCol>
                <a:gridCol w="648072">
                  <a:extLst>
                    <a:ext uri="{9D8B030D-6E8A-4147-A177-3AD203B41FA5}">
                      <a16:colId xmlns:a16="http://schemas.microsoft.com/office/drawing/2014/main" val="2626155726"/>
                    </a:ext>
                  </a:extLst>
                </a:gridCol>
                <a:gridCol w="792088">
                  <a:extLst>
                    <a:ext uri="{9D8B030D-6E8A-4147-A177-3AD203B41FA5}">
                      <a16:colId xmlns:a16="http://schemas.microsoft.com/office/drawing/2014/main" val="1528417669"/>
                    </a:ext>
                  </a:extLst>
                </a:gridCol>
                <a:gridCol w="908258">
                  <a:extLst>
                    <a:ext uri="{9D8B030D-6E8A-4147-A177-3AD203B41FA5}">
                      <a16:colId xmlns:a16="http://schemas.microsoft.com/office/drawing/2014/main" val="2606255739"/>
                    </a:ext>
                  </a:extLst>
                </a:gridCol>
                <a:gridCol w="686262">
                  <a:extLst>
                    <a:ext uri="{9D8B030D-6E8A-4147-A177-3AD203B41FA5}">
                      <a16:colId xmlns:a16="http://schemas.microsoft.com/office/drawing/2014/main" val="1646384259"/>
                    </a:ext>
                  </a:extLst>
                </a:gridCol>
              </a:tblGrid>
              <a:tr h="1075988">
                <a:tc>
                  <a:txBody>
                    <a:bodyPr/>
                    <a:lstStyle/>
                    <a:p>
                      <a:pPr algn="l" fontAlgn="b"/>
                      <a:r>
                        <a:rPr lang="en-GB" sz="1400" b="1" i="0" u="none" strike="noStrike" dirty="0">
                          <a:solidFill>
                            <a:srgbClr val="FFFFFF"/>
                          </a:solidFill>
                          <a:effectLst/>
                          <a:latin typeface="Calibri" panose="020F0502020204030204" pitchFamily="34" charset="0"/>
                        </a:rPr>
                        <a:t>Summary  of reasons for late IHA's</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4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3794142212"/>
                  </a:ext>
                </a:extLst>
              </a:tr>
              <a:tr h="1228822">
                <a:tc>
                  <a:txBody>
                    <a:bodyPr/>
                    <a:lstStyle/>
                    <a:p>
                      <a:pPr algn="l" fontAlgn="b"/>
                      <a:r>
                        <a:rPr lang="en-GB" sz="1400" b="0" i="0" u="none" strike="noStrike" dirty="0">
                          <a:solidFill>
                            <a:srgbClr val="00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400" b="1" i="0" u="none" strike="noStrike" dirty="0">
                          <a:solidFill>
                            <a:srgbClr val="000000"/>
                          </a:solidFill>
                          <a:effectLst/>
                          <a:latin typeface="Calibri" panose="020F0502020204030204" pitchFamily="34" charset="0"/>
                        </a:rPr>
                        <a:t>No of requests received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400" b="1" i="0" u="none" strike="noStrike" dirty="0">
                          <a:solidFill>
                            <a:srgbClr val="000000"/>
                          </a:solidFill>
                          <a:effectLst/>
                          <a:latin typeface="Calibri" panose="020F0502020204030204" pitchFamily="34" charset="0"/>
                        </a:rPr>
                        <a:t>Late requests for IHA  to CLA team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400" b="1" i="0" u="none" strike="noStrike" dirty="0">
                          <a:solidFill>
                            <a:srgbClr val="000000"/>
                          </a:solidFill>
                          <a:effectLst/>
                          <a:latin typeface="Calibri" panose="020F0502020204030204" pitchFamily="34" charset="0"/>
                        </a:rPr>
                        <a:t>Carer Declined / Cancelled Appointment</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dirty="0">
                          <a:solidFill>
                            <a:srgbClr val="000000"/>
                          </a:solidFill>
                          <a:effectLst/>
                          <a:latin typeface="Calibri" panose="020F0502020204030204" pitchFamily="34" charset="0"/>
                        </a:rPr>
                        <a:t>DNA / WNB</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a:solidFill>
                            <a:srgbClr val="000000"/>
                          </a:solidFill>
                          <a:effectLst/>
                          <a:latin typeface="Calibri" panose="020F0502020204030204" pitchFamily="34" charset="0"/>
                        </a:rPr>
                        <a:t>Referral / Consent issues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dirty="0">
                          <a:solidFill>
                            <a:srgbClr val="000000"/>
                          </a:solidFill>
                          <a:effectLst/>
                          <a:latin typeface="Calibri" panose="020F0502020204030204" pitchFamily="34" charset="0"/>
                        </a:rPr>
                        <a:t>Refusal by Young person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a:solidFill>
                            <a:srgbClr val="000000"/>
                          </a:solidFill>
                          <a:effectLst/>
                          <a:latin typeface="Calibri" panose="020F0502020204030204" pitchFamily="34" charset="0"/>
                        </a:rPr>
                        <a:t>OoB placement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a:solidFill>
                            <a:srgbClr val="000000"/>
                          </a:solidFill>
                          <a:effectLst/>
                          <a:latin typeface="Calibri" panose="020F0502020204030204" pitchFamily="34" charset="0"/>
                        </a:rPr>
                        <a:t>Placement move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400" b="1" i="0" u="none" strike="noStrike">
                          <a:solidFill>
                            <a:srgbClr val="000000"/>
                          </a:solidFill>
                          <a:effectLst/>
                          <a:latin typeface="Calibri" panose="020F0502020204030204" pitchFamily="34" charset="0"/>
                        </a:rPr>
                        <a:t>Young Person in Hospital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946982544"/>
                  </a:ext>
                </a:extLst>
              </a:tr>
              <a:tr h="311850">
                <a:tc>
                  <a:txBody>
                    <a:bodyPr/>
                    <a:lstStyle/>
                    <a:p>
                      <a:pPr algn="l" fontAlgn="b"/>
                      <a:r>
                        <a:rPr lang="en-GB" sz="1400" b="1" i="0" u="none" strike="noStrike" dirty="0">
                          <a:solidFill>
                            <a:srgbClr val="000000"/>
                          </a:solidFill>
                          <a:effectLst/>
                          <a:latin typeface="Calibri" panose="020F0502020204030204" pitchFamily="34" charset="0"/>
                        </a:rPr>
                        <a:t>January</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panose="020F0502020204030204" pitchFamily="34" charset="0"/>
                        </a:rPr>
                        <a:t>4</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panose="020F0502020204030204" pitchFamily="34" charset="0"/>
                        </a:rPr>
                        <a:t>4</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400" b="0" i="0" u="none" strike="noStrike" dirty="0">
                        <a:solidFill>
                          <a:schemeClr val="tx1"/>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02441017"/>
                  </a:ext>
                </a:extLst>
              </a:tr>
              <a:tr h="311850">
                <a:tc>
                  <a:txBody>
                    <a:bodyPr/>
                    <a:lstStyle/>
                    <a:p>
                      <a:pPr algn="l" fontAlgn="b"/>
                      <a:r>
                        <a:rPr lang="en-GB" sz="1400" b="1" i="0" u="none" strike="noStrike" dirty="0">
                          <a:solidFill>
                            <a:srgbClr val="000000"/>
                          </a:solidFill>
                          <a:effectLst/>
                          <a:latin typeface="Calibri" panose="020F0502020204030204" pitchFamily="34" charset="0"/>
                        </a:rPr>
                        <a:t>February</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panose="020F0502020204030204" pitchFamily="34" charset="0"/>
                        </a:rPr>
                        <a:t>4</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400" b="0" i="0" u="none" strike="noStrike" dirty="0">
                          <a:solidFill>
                            <a:schemeClr val="tx1"/>
                          </a:solidFill>
                          <a:effectLst/>
                          <a:latin typeface="Calibri" panose="020F0502020204030204" pitchFamily="34" charset="0"/>
                        </a:rPr>
                        <a:t>4</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4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4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4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chemeClr val="tx1"/>
                          </a:solidFill>
                          <a:effectLst/>
                          <a:latin typeface="Calibri" panose="020F0502020204030204" pitchFamily="34" charset="0"/>
                        </a:rPr>
                        <a:t> 2</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4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4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11957948"/>
                  </a:ext>
                </a:extLst>
              </a:tr>
            </a:tbl>
          </a:graphicData>
        </a:graphic>
      </p:graphicFrame>
    </p:spTree>
    <p:extLst>
      <p:ext uri="{BB962C8B-B14F-4D97-AF65-F5344CB8AC3E}">
        <p14:creationId xmlns:p14="http://schemas.microsoft.com/office/powerpoint/2010/main" val="411369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9D0BE-2667-49F2-8D90-0E22F6A3BD6C}"/>
              </a:ext>
            </a:extLst>
          </p:cNvPr>
          <p:cNvSpPr>
            <a:spLocks noGrp="1"/>
          </p:cNvSpPr>
          <p:nvPr>
            <p:ph type="title"/>
          </p:nvPr>
        </p:nvSpPr>
        <p:spPr/>
        <p:txBody>
          <a:bodyPr/>
          <a:lstStyle/>
          <a:p>
            <a:r>
              <a:rPr lang="en-GB" dirty="0"/>
              <a:t>Themes for Late Completion of IHAs</a:t>
            </a:r>
          </a:p>
        </p:txBody>
      </p:sp>
      <p:sp>
        <p:nvSpPr>
          <p:cNvPr id="3" name="Content Placeholder 2">
            <a:extLst>
              <a:ext uri="{FF2B5EF4-FFF2-40B4-BE49-F238E27FC236}">
                <a16:creationId xmlns:a16="http://schemas.microsoft.com/office/drawing/2014/main" id="{AB15BE52-2C85-4CBF-9C4F-EC5DD80FDA3E}"/>
              </a:ext>
            </a:extLst>
          </p:cNvPr>
          <p:cNvSpPr>
            <a:spLocks noGrp="1"/>
          </p:cNvSpPr>
          <p:nvPr>
            <p:ph idx="1"/>
          </p:nvPr>
        </p:nvSpPr>
        <p:spPr/>
        <p:txBody>
          <a:bodyPr/>
          <a:lstStyle/>
          <a:p>
            <a:r>
              <a:rPr lang="en-GB" dirty="0"/>
              <a:t>The most significant reason is late requests*</a:t>
            </a:r>
          </a:p>
          <a:p>
            <a:pPr marL="457200" lvl="1" indent="0">
              <a:buNone/>
            </a:pPr>
            <a:r>
              <a:rPr lang="en-GB" dirty="0">
                <a:solidFill>
                  <a:srgbClr val="0070C0"/>
                </a:solidFill>
              </a:rPr>
              <a:t>8/8 (100%) of requests for IHA were received outside timescales. 2 of the 8 late requests were seen in timescales. </a:t>
            </a:r>
          </a:p>
          <a:p>
            <a:pPr marL="457200" lvl="1" indent="0">
              <a:buNone/>
            </a:pPr>
            <a:r>
              <a:rPr lang="en-GB" u="sng" dirty="0">
                <a:solidFill>
                  <a:srgbClr val="0070C0"/>
                </a:solidFill>
              </a:rPr>
              <a:t>No of requests received within</a:t>
            </a:r>
          </a:p>
          <a:p>
            <a:pPr marL="457200" lvl="1" indent="0">
              <a:buNone/>
            </a:pPr>
            <a:r>
              <a:rPr lang="en-GB" dirty="0">
                <a:solidFill>
                  <a:srgbClr val="0070C0"/>
                </a:solidFill>
              </a:rPr>
              <a:t>Day 4-5 – 0</a:t>
            </a:r>
          </a:p>
          <a:p>
            <a:pPr marL="457200" lvl="1" indent="0">
              <a:buNone/>
            </a:pPr>
            <a:r>
              <a:rPr lang="en-GB" dirty="0">
                <a:solidFill>
                  <a:srgbClr val="0070C0"/>
                </a:solidFill>
              </a:rPr>
              <a:t>Day 6-10 - 3	</a:t>
            </a:r>
          </a:p>
          <a:p>
            <a:pPr marL="457200" lvl="1" indent="0">
              <a:buNone/>
            </a:pPr>
            <a:r>
              <a:rPr lang="en-GB" dirty="0">
                <a:solidFill>
                  <a:srgbClr val="0070C0"/>
                </a:solidFill>
              </a:rPr>
              <a:t>Day 11-20 - 2	</a:t>
            </a:r>
          </a:p>
          <a:p>
            <a:pPr marL="457200" lvl="1" indent="0">
              <a:buNone/>
            </a:pPr>
            <a:r>
              <a:rPr lang="en-GB" dirty="0">
                <a:solidFill>
                  <a:srgbClr val="0070C0"/>
                </a:solidFill>
              </a:rPr>
              <a:t>Day 21-40 - 3</a:t>
            </a:r>
            <a:r>
              <a:rPr lang="en-GB" dirty="0"/>
              <a:t>	</a:t>
            </a:r>
          </a:p>
          <a:p>
            <a:endParaRPr lang="en-GB" dirty="0"/>
          </a:p>
          <a:p>
            <a:r>
              <a:rPr lang="en-GB" sz="2000" dirty="0"/>
              <a:t>Other reasons are unpredictable </a:t>
            </a:r>
            <a:r>
              <a:rPr lang="en-GB" sz="2000" dirty="0" err="1"/>
              <a:t>eg</a:t>
            </a:r>
            <a:r>
              <a:rPr lang="en-GB" sz="2000" dirty="0"/>
              <a:t> DNAs, placed of </a:t>
            </a:r>
            <a:r>
              <a:rPr lang="en-GB" sz="2000" dirty="0" err="1"/>
              <a:t>of</a:t>
            </a:r>
            <a:r>
              <a:rPr lang="en-GB" sz="2000" dirty="0"/>
              <a:t> borough etc</a:t>
            </a:r>
          </a:p>
          <a:p>
            <a:r>
              <a:rPr lang="en-GB" sz="2000" dirty="0"/>
              <a:t>* (late referrals and late consents)</a:t>
            </a:r>
          </a:p>
        </p:txBody>
      </p:sp>
    </p:spTree>
    <p:extLst>
      <p:ext uri="{BB962C8B-B14F-4D97-AF65-F5344CB8AC3E}">
        <p14:creationId xmlns:p14="http://schemas.microsoft.com/office/powerpoint/2010/main" val="204477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4A63A-6AA2-4F95-B27E-5D2193B8FF5F}"/>
              </a:ext>
            </a:extLst>
          </p:cNvPr>
          <p:cNvSpPr>
            <a:spLocks noGrp="1"/>
          </p:cNvSpPr>
          <p:nvPr>
            <p:ph type="title"/>
          </p:nvPr>
        </p:nvSpPr>
        <p:spPr>
          <a:xfrm>
            <a:off x="457200" y="980728"/>
            <a:ext cx="8229600" cy="1224136"/>
          </a:xfrm>
        </p:spPr>
        <p:txBody>
          <a:bodyPr/>
          <a:lstStyle/>
          <a:p>
            <a:r>
              <a:rPr lang="en-GB" sz="2400" dirty="0"/>
              <a:t>Review Health Assessments Completed</a:t>
            </a:r>
          </a:p>
        </p:txBody>
      </p:sp>
      <p:graphicFrame>
        <p:nvGraphicFramePr>
          <p:cNvPr id="4" name="Content Placeholder 3">
            <a:extLst>
              <a:ext uri="{FF2B5EF4-FFF2-40B4-BE49-F238E27FC236}">
                <a16:creationId xmlns:a16="http://schemas.microsoft.com/office/drawing/2014/main" id="{51C6F7BA-28A8-4F50-8394-FA9260C135CF}"/>
              </a:ext>
            </a:extLst>
          </p:cNvPr>
          <p:cNvGraphicFramePr>
            <a:graphicFrameLocks noGrp="1"/>
          </p:cNvGraphicFramePr>
          <p:nvPr>
            <p:ph idx="1"/>
            <p:extLst>
              <p:ext uri="{D42A27DB-BD31-4B8C-83A1-F6EECF244321}">
                <p14:modId xmlns:p14="http://schemas.microsoft.com/office/powerpoint/2010/main" val="2273327439"/>
              </p:ext>
            </p:extLst>
          </p:nvPr>
        </p:nvGraphicFramePr>
        <p:xfrm>
          <a:off x="539552" y="1412776"/>
          <a:ext cx="7920879" cy="2179384"/>
        </p:xfrm>
        <a:graphic>
          <a:graphicData uri="http://schemas.openxmlformats.org/drawingml/2006/table">
            <a:tbl>
              <a:tblPr firstRow="1" firstCol="1" bandRow="1"/>
              <a:tblGrid>
                <a:gridCol w="1394189">
                  <a:extLst>
                    <a:ext uri="{9D8B030D-6E8A-4147-A177-3AD203B41FA5}">
                      <a16:colId xmlns:a16="http://schemas.microsoft.com/office/drawing/2014/main" val="115566437"/>
                    </a:ext>
                  </a:extLst>
                </a:gridCol>
                <a:gridCol w="1366133">
                  <a:extLst>
                    <a:ext uri="{9D8B030D-6E8A-4147-A177-3AD203B41FA5}">
                      <a16:colId xmlns:a16="http://schemas.microsoft.com/office/drawing/2014/main" val="3711190613"/>
                    </a:ext>
                  </a:extLst>
                </a:gridCol>
                <a:gridCol w="1721000">
                  <a:extLst>
                    <a:ext uri="{9D8B030D-6E8A-4147-A177-3AD203B41FA5}">
                      <a16:colId xmlns:a16="http://schemas.microsoft.com/office/drawing/2014/main" val="3337826917"/>
                    </a:ext>
                  </a:extLst>
                </a:gridCol>
                <a:gridCol w="1775564">
                  <a:extLst>
                    <a:ext uri="{9D8B030D-6E8A-4147-A177-3AD203B41FA5}">
                      <a16:colId xmlns:a16="http://schemas.microsoft.com/office/drawing/2014/main" val="3350585550"/>
                    </a:ext>
                  </a:extLst>
                </a:gridCol>
                <a:gridCol w="1663993">
                  <a:extLst>
                    <a:ext uri="{9D8B030D-6E8A-4147-A177-3AD203B41FA5}">
                      <a16:colId xmlns:a16="http://schemas.microsoft.com/office/drawing/2014/main" val="2670766697"/>
                    </a:ext>
                  </a:extLst>
                </a:gridCol>
              </a:tblGrid>
              <a:tr h="1519206">
                <a:tc>
                  <a:txBody>
                    <a:bodyPr/>
                    <a:lstStyle/>
                    <a:p>
                      <a:pPr>
                        <a:lnSpc>
                          <a:spcPct val="107000"/>
                        </a:lnSpc>
                        <a:spcAft>
                          <a:spcPts val="800"/>
                        </a:spcAft>
                      </a:pPr>
                      <a:r>
                        <a:rPr lang="en-GB" sz="2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Month 2022</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nSpc>
                          <a:spcPct val="107000"/>
                        </a:lnSpc>
                        <a:spcAft>
                          <a:spcPts val="0"/>
                        </a:spcAft>
                      </a:pPr>
                      <a:r>
                        <a:rPr lang="en-GB" sz="20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Total Due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RHA completed within timescale</a:t>
                      </a:r>
                    </a:p>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RHA completed outside of timescale</a:t>
                      </a:r>
                    </a:p>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RHA not yet completed</a:t>
                      </a:r>
                    </a:p>
                    <a:p>
                      <a:pPr>
                        <a:lnSpc>
                          <a:spcPct val="107000"/>
                        </a:lnSpc>
                        <a:spcAft>
                          <a:spcPts val="800"/>
                        </a:spcAft>
                      </a:pPr>
                      <a:r>
                        <a:rPr lang="en-GB" sz="18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(percentage / number)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615262549"/>
                  </a:ext>
                </a:extLst>
              </a:tr>
              <a:tr h="304275">
                <a:tc>
                  <a:txBody>
                    <a:bodyPr/>
                    <a:lstStyle/>
                    <a:p>
                      <a:pPr>
                        <a:lnSpc>
                          <a:spcPct val="107000"/>
                        </a:lnSpc>
                        <a:spcAft>
                          <a:spcPts val="80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January</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noFill/>
                  </a:tcPr>
                </a:tc>
                <a:tc>
                  <a:txBody>
                    <a:bodyPr/>
                    <a:lstStyle/>
                    <a:p>
                      <a:pPr algn="ctr">
                        <a:lnSpc>
                          <a:spcPct val="107000"/>
                        </a:lnSpc>
                        <a:spcAft>
                          <a:spcPts val="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no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95% (19)</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no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 (0)</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no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(1)</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noFill/>
                  </a:tcPr>
                </a:tc>
                <a:extLst>
                  <a:ext uri="{0D108BD9-81ED-4DB2-BD59-A6C34878D82A}">
                    <a16:rowId xmlns:a16="http://schemas.microsoft.com/office/drawing/2014/main" val="3446344180"/>
                  </a:ext>
                </a:extLst>
              </a:tr>
              <a:tr h="304275">
                <a:tc>
                  <a:txBody>
                    <a:bodyPr/>
                    <a:lstStyle/>
                    <a:p>
                      <a:pPr>
                        <a:lnSpc>
                          <a:spcPct val="107000"/>
                        </a:lnSpc>
                        <a:spcAft>
                          <a:spcPts val="800"/>
                        </a:spcAft>
                      </a:pPr>
                      <a:r>
                        <a:rPr lang="en-GB" sz="2000" b="1" dirty="0">
                          <a:effectLst/>
                          <a:latin typeface="Calibri" panose="020F0502020204030204" pitchFamily="34" charset="0"/>
                          <a:ea typeface="Calibri" panose="020F0502020204030204" pitchFamily="34" charset="0"/>
                          <a:cs typeface="Times New Roman" panose="02020603050405020304" pitchFamily="18" charset="0"/>
                        </a:rPr>
                        <a:t>February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89% (8)</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 (0)</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algn="ctr">
                        <a:lnSpc>
                          <a:spcPct val="107000"/>
                        </a:lnSpc>
                        <a:spcAft>
                          <a:spcPts val="800"/>
                        </a:spcAft>
                      </a:pPr>
                      <a:r>
                        <a:rPr lang="en-GB"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 (1)</a:t>
                      </a:r>
                    </a:p>
                  </a:txBody>
                  <a:tcPr marL="68580" marR="68580" marT="0" marB="0">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32052190"/>
                  </a:ext>
                </a:extLst>
              </a:tr>
            </a:tbl>
          </a:graphicData>
        </a:graphic>
      </p:graphicFrame>
      <p:sp>
        <p:nvSpPr>
          <p:cNvPr id="5" name="Rectangle 4">
            <a:extLst>
              <a:ext uri="{FF2B5EF4-FFF2-40B4-BE49-F238E27FC236}">
                <a16:creationId xmlns:a16="http://schemas.microsoft.com/office/drawing/2014/main" id="{76D736A2-CAA2-4ECD-A393-DFCA8BD04DA8}"/>
              </a:ext>
            </a:extLst>
          </p:cNvPr>
          <p:cNvSpPr/>
          <p:nvPr/>
        </p:nvSpPr>
        <p:spPr>
          <a:xfrm>
            <a:off x="539552" y="4221088"/>
            <a:ext cx="7920879" cy="1569660"/>
          </a:xfrm>
          <a:prstGeom prst="rect">
            <a:avLst/>
          </a:prstGeom>
          <a:ln w="28575">
            <a:solidFill>
              <a:schemeClr val="tx1"/>
            </a:solidFill>
          </a:ln>
        </p:spPr>
        <p:txBody>
          <a:bodyPr wrap="square">
            <a:spAutoFit/>
          </a:bodyPr>
          <a:lstStyle/>
          <a:p>
            <a:r>
              <a:rPr lang="en-GB" sz="1200" b="1" dirty="0"/>
              <a:t>Time scales from CYP identified as CLA to completion of  RHA  </a:t>
            </a:r>
          </a:p>
          <a:p>
            <a:r>
              <a:rPr lang="en-GB" sz="1200" dirty="0"/>
              <a:t> Total Number  of  CYP =   29</a:t>
            </a:r>
          </a:p>
          <a:p>
            <a:r>
              <a:rPr lang="en-GB" sz="1200" dirty="0"/>
              <a:t>Number seen:</a:t>
            </a:r>
          </a:p>
          <a:p>
            <a:pPr marL="0" indent="0">
              <a:buNone/>
            </a:pPr>
            <a:r>
              <a:rPr lang="en-GB" sz="1200" dirty="0"/>
              <a:t>	within statutory timescales –  27</a:t>
            </a:r>
          </a:p>
          <a:p>
            <a:pPr marL="0" indent="0">
              <a:buNone/>
            </a:pPr>
            <a:r>
              <a:rPr lang="en-GB" sz="1200" dirty="0"/>
              <a:t>	late - between day 1-10 – </a:t>
            </a:r>
            <a:endParaRPr lang="en-GB" sz="1200" b="1" dirty="0"/>
          </a:p>
          <a:p>
            <a:pPr marL="0" indent="0">
              <a:buNone/>
            </a:pPr>
            <a:r>
              <a:rPr lang="en-GB" sz="1200" dirty="0"/>
              <a:t>	late - between day 11-20 –  </a:t>
            </a:r>
          </a:p>
          <a:p>
            <a:pPr marL="0" indent="0">
              <a:buNone/>
            </a:pPr>
            <a:r>
              <a:rPr lang="en-GB" sz="1200" dirty="0"/>
              <a:t>	late – between day 21-30 – </a:t>
            </a:r>
          </a:p>
          <a:p>
            <a:pPr marL="0" indent="0">
              <a:buNone/>
            </a:pPr>
            <a:r>
              <a:rPr lang="en-GB" sz="1200" dirty="0"/>
              <a:t>	late – 31+ days plus (includes not yet seen) -  2</a:t>
            </a:r>
          </a:p>
        </p:txBody>
      </p:sp>
    </p:spTree>
    <p:extLst>
      <p:ext uri="{BB962C8B-B14F-4D97-AF65-F5344CB8AC3E}">
        <p14:creationId xmlns:p14="http://schemas.microsoft.com/office/powerpoint/2010/main" val="2099710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2479-EE4D-4064-90B7-6D965A745037}"/>
              </a:ext>
            </a:extLst>
          </p:cNvPr>
          <p:cNvSpPr>
            <a:spLocks noGrp="1"/>
          </p:cNvSpPr>
          <p:nvPr>
            <p:ph type="title"/>
          </p:nvPr>
        </p:nvSpPr>
        <p:spPr/>
        <p:txBody>
          <a:bodyPr/>
          <a:lstStyle/>
          <a:p>
            <a:r>
              <a:rPr lang="en-GB" sz="2400" dirty="0"/>
              <a:t>Reasons for completing RHA late</a:t>
            </a:r>
          </a:p>
        </p:txBody>
      </p:sp>
      <p:graphicFrame>
        <p:nvGraphicFramePr>
          <p:cNvPr id="5" name="Content Placeholder 4">
            <a:extLst>
              <a:ext uri="{FF2B5EF4-FFF2-40B4-BE49-F238E27FC236}">
                <a16:creationId xmlns:a16="http://schemas.microsoft.com/office/drawing/2014/main" id="{92AF0FA8-8103-4D72-A528-AC8D00B7B861}"/>
              </a:ext>
            </a:extLst>
          </p:cNvPr>
          <p:cNvGraphicFramePr>
            <a:graphicFrameLocks noGrp="1"/>
          </p:cNvGraphicFramePr>
          <p:nvPr>
            <p:ph idx="1"/>
            <p:extLst>
              <p:ext uri="{D42A27DB-BD31-4B8C-83A1-F6EECF244321}">
                <p14:modId xmlns:p14="http://schemas.microsoft.com/office/powerpoint/2010/main" val="3875864237"/>
              </p:ext>
            </p:extLst>
          </p:nvPr>
        </p:nvGraphicFramePr>
        <p:xfrm>
          <a:off x="467545" y="2132856"/>
          <a:ext cx="8136902" cy="2120576"/>
        </p:xfrm>
        <a:graphic>
          <a:graphicData uri="http://schemas.openxmlformats.org/drawingml/2006/table">
            <a:tbl>
              <a:tblPr/>
              <a:tblGrid>
                <a:gridCol w="1656183">
                  <a:extLst>
                    <a:ext uri="{9D8B030D-6E8A-4147-A177-3AD203B41FA5}">
                      <a16:colId xmlns:a16="http://schemas.microsoft.com/office/drawing/2014/main" val="2306960985"/>
                    </a:ext>
                  </a:extLst>
                </a:gridCol>
                <a:gridCol w="864096">
                  <a:extLst>
                    <a:ext uri="{9D8B030D-6E8A-4147-A177-3AD203B41FA5}">
                      <a16:colId xmlns:a16="http://schemas.microsoft.com/office/drawing/2014/main" val="760544140"/>
                    </a:ext>
                  </a:extLst>
                </a:gridCol>
                <a:gridCol w="648072">
                  <a:extLst>
                    <a:ext uri="{9D8B030D-6E8A-4147-A177-3AD203B41FA5}">
                      <a16:colId xmlns:a16="http://schemas.microsoft.com/office/drawing/2014/main" val="2085764295"/>
                    </a:ext>
                  </a:extLst>
                </a:gridCol>
                <a:gridCol w="864096">
                  <a:extLst>
                    <a:ext uri="{9D8B030D-6E8A-4147-A177-3AD203B41FA5}">
                      <a16:colId xmlns:a16="http://schemas.microsoft.com/office/drawing/2014/main" val="219447138"/>
                    </a:ext>
                  </a:extLst>
                </a:gridCol>
                <a:gridCol w="576064">
                  <a:extLst>
                    <a:ext uri="{9D8B030D-6E8A-4147-A177-3AD203B41FA5}">
                      <a16:colId xmlns:a16="http://schemas.microsoft.com/office/drawing/2014/main" val="2663545672"/>
                    </a:ext>
                  </a:extLst>
                </a:gridCol>
                <a:gridCol w="720080">
                  <a:extLst>
                    <a:ext uri="{9D8B030D-6E8A-4147-A177-3AD203B41FA5}">
                      <a16:colId xmlns:a16="http://schemas.microsoft.com/office/drawing/2014/main" val="2307999634"/>
                    </a:ext>
                  </a:extLst>
                </a:gridCol>
                <a:gridCol w="720080">
                  <a:extLst>
                    <a:ext uri="{9D8B030D-6E8A-4147-A177-3AD203B41FA5}">
                      <a16:colId xmlns:a16="http://schemas.microsoft.com/office/drawing/2014/main" val="1275533393"/>
                    </a:ext>
                  </a:extLst>
                </a:gridCol>
                <a:gridCol w="720080">
                  <a:extLst>
                    <a:ext uri="{9D8B030D-6E8A-4147-A177-3AD203B41FA5}">
                      <a16:colId xmlns:a16="http://schemas.microsoft.com/office/drawing/2014/main" val="3060971212"/>
                    </a:ext>
                  </a:extLst>
                </a:gridCol>
                <a:gridCol w="720080">
                  <a:extLst>
                    <a:ext uri="{9D8B030D-6E8A-4147-A177-3AD203B41FA5}">
                      <a16:colId xmlns:a16="http://schemas.microsoft.com/office/drawing/2014/main" val="2436205884"/>
                    </a:ext>
                  </a:extLst>
                </a:gridCol>
                <a:gridCol w="648071">
                  <a:extLst>
                    <a:ext uri="{9D8B030D-6E8A-4147-A177-3AD203B41FA5}">
                      <a16:colId xmlns:a16="http://schemas.microsoft.com/office/drawing/2014/main" val="3552571350"/>
                    </a:ext>
                  </a:extLst>
                </a:gridCol>
              </a:tblGrid>
              <a:tr h="699718">
                <a:tc>
                  <a:txBody>
                    <a:bodyPr/>
                    <a:lstStyle/>
                    <a:p>
                      <a:pPr algn="l" fontAlgn="b"/>
                      <a:r>
                        <a:rPr lang="en-GB" sz="1200" b="1" i="0" u="none" strike="noStrike" dirty="0">
                          <a:solidFill>
                            <a:srgbClr val="FFFFFF"/>
                          </a:solidFill>
                          <a:effectLst/>
                          <a:latin typeface="Calibri" panose="020F0502020204030204" pitchFamily="34" charset="0"/>
                        </a:rPr>
                        <a:t>Summary  of reasons for late RHA's</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tc>
                  <a:txBody>
                    <a:bodyPr/>
                    <a:lstStyle/>
                    <a:p>
                      <a:pPr algn="l" fontAlgn="b"/>
                      <a:endParaRPr lang="en-GB" sz="1200" b="1" i="0" u="none" strike="noStrike" dirty="0">
                        <a:solidFill>
                          <a:srgbClr val="FFFFFF"/>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8EA9DB"/>
                      </a:solidFill>
                      <a:prstDash val="solid"/>
                      <a:round/>
                      <a:headEnd type="none" w="med" len="med"/>
                      <a:tailEnd type="none" w="med" len="med"/>
                    </a:lnR>
                    <a:lnT w="6350" cap="flat" cmpd="sng" algn="ctr">
                      <a:solidFill>
                        <a:srgbClr val="8EA9DB"/>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472C4"/>
                    </a:solidFill>
                  </a:tcPr>
                </a:tc>
                <a:extLst>
                  <a:ext uri="{0D108BD9-81ED-4DB2-BD59-A6C34878D82A}">
                    <a16:rowId xmlns:a16="http://schemas.microsoft.com/office/drawing/2014/main" val="552926568"/>
                  </a:ext>
                </a:extLst>
              </a:tr>
              <a:tr h="812450">
                <a:tc>
                  <a:txBody>
                    <a:bodyPr/>
                    <a:lstStyle/>
                    <a:p>
                      <a:pPr algn="l" fontAlgn="b"/>
                      <a:r>
                        <a:rPr lang="en-GB" sz="1200" b="0" i="0" u="none" strike="noStrike">
                          <a:solidFill>
                            <a:srgbClr val="00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200" b="1" i="0" u="none" strike="noStrike">
                          <a:solidFill>
                            <a:srgbClr val="000000"/>
                          </a:solidFill>
                          <a:effectLst/>
                          <a:latin typeface="Calibri" panose="020F0502020204030204" pitchFamily="34" charset="0"/>
                        </a:rPr>
                        <a:t>No of requests received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200" b="1" i="0" u="none" strike="noStrike">
                          <a:solidFill>
                            <a:srgbClr val="000000"/>
                          </a:solidFill>
                          <a:effectLst/>
                          <a:latin typeface="Calibri" panose="020F0502020204030204" pitchFamily="34" charset="0"/>
                        </a:rPr>
                        <a:t>Late requests for RHA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t"/>
                      <a:r>
                        <a:rPr lang="en-GB" sz="1200" b="1" i="0" u="none" strike="noStrike">
                          <a:solidFill>
                            <a:srgbClr val="000000"/>
                          </a:solidFill>
                          <a:effectLst/>
                          <a:latin typeface="Calibri" panose="020F0502020204030204" pitchFamily="34" charset="0"/>
                        </a:rPr>
                        <a:t>Carer Declined / Cancelled Appointment</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a:solidFill>
                            <a:srgbClr val="000000"/>
                          </a:solidFill>
                          <a:effectLst/>
                          <a:latin typeface="Calibri" panose="020F0502020204030204" pitchFamily="34" charset="0"/>
                        </a:rPr>
                        <a:t>DNA / WNB</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a:solidFill>
                            <a:srgbClr val="000000"/>
                          </a:solidFill>
                          <a:effectLst/>
                          <a:latin typeface="Calibri" panose="020F0502020204030204" pitchFamily="34" charset="0"/>
                        </a:rPr>
                        <a:t>Referral / Consent issues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dirty="0">
                          <a:solidFill>
                            <a:srgbClr val="000000"/>
                          </a:solidFill>
                          <a:effectLst/>
                          <a:latin typeface="Calibri" panose="020F0502020204030204" pitchFamily="34" charset="0"/>
                        </a:rPr>
                        <a:t>Refusal by Young person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dirty="0" err="1">
                          <a:solidFill>
                            <a:srgbClr val="000000"/>
                          </a:solidFill>
                          <a:effectLst/>
                          <a:latin typeface="Calibri" panose="020F0502020204030204" pitchFamily="34" charset="0"/>
                        </a:rPr>
                        <a:t>OoB</a:t>
                      </a:r>
                      <a:r>
                        <a:rPr lang="en-GB" sz="1200" b="1" i="0" u="none" strike="noStrike" dirty="0">
                          <a:solidFill>
                            <a:srgbClr val="000000"/>
                          </a:solidFill>
                          <a:effectLst/>
                          <a:latin typeface="Calibri" panose="020F0502020204030204" pitchFamily="34" charset="0"/>
                        </a:rPr>
                        <a:t> placement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a:solidFill>
                            <a:srgbClr val="000000"/>
                          </a:solidFill>
                          <a:effectLst/>
                          <a:latin typeface="Calibri" panose="020F0502020204030204" pitchFamily="34" charset="0"/>
                        </a:rPr>
                        <a:t>Placement move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t"/>
                      <a:r>
                        <a:rPr lang="en-GB" sz="1200" b="1" i="0" u="none" strike="noStrike">
                          <a:solidFill>
                            <a:srgbClr val="000000"/>
                          </a:solidFill>
                          <a:effectLst/>
                          <a:latin typeface="Calibri" panose="020F0502020204030204" pitchFamily="34" charset="0"/>
                        </a:rPr>
                        <a:t>Young Person in Hospital </a:t>
                      </a:r>
                    </a:p>
                  </a:txBody>
                  <a:tcPr marL="4322" marR="4322" marT="432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394734915"/>
                  </a:ext>
                </a:extLst>
              </a:tr>
              <a:tr h="304204">
                <a:tc>
                  <a:txBody>
                    <a:bodyPr/>
                    <a:lstStyle/>
                    <a:p>
                      <a:pPr algn="l" fontAlgn="b"/>
                      <a:r>
                        <a:rPr lang="en-GB" sz="1200" b="1" i="0" u="none" strike="noStrike" dirty="0">
                          <a:solidFill>
                            <a:srgbClr val="000000"/>
                          </a:solidFill>
                          <a:effectLst/>
                          <a:latin typeface="Calibri" panose="020F0502020204030204" pitchFamily="34" charset="0"/>
                        </a:rPr>
                        <a:t>January</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solidFill>
                          <a:effectLst/>
                          <a:latin typeface="Calibri" panose="020F0502020204030204" pitchFamily="34" charset="0"/>
                        </a:rPr>
                        <a:t>20</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solidFill>
                          <a:effectLst/>
                          <a:latin typeface="Calibri" panose="020F0502020204030204" pitchFamily="34" charset="0"/>
                        </a:rPr>
                        <a:t>12</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solidFill>
                          <a:effectLst/>
                          <a:latin typeface="Calibri" panose="020F0502020204030204" pitchFamily="34" charset="0"/>
                        </a:rPr>
                        <a:t>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chemeClr val="tx1"/>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chemeClr val="tx1"/>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chemeClr val="tx1"/>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chemeClr val="tx1"/>
                          </a:solidFill>
                          <a:effectLst/>
                          <a:latin typeface="Calibri" panose="020F0502020204030204" pitchFamily="34" charset="0"/>
                        </a:rPr>
                        <a:t>3</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1229114927"/>
                  </a:ext>
                </a:extLst>
              </a:tr>
              <a:tr h="304204">
                <a:tc>
                  <a:txBody>
                    <a:bodyPr/>
                    <a:lstStyle/>
                    <a:p>
                      <a:pPr algn="l" fontAlgn="b"/>
                      <a:r>
                        <a:rPr lang="en-GB" sz="1200" b="1" i="0" u="none" strike="noStrike" dirty="0">
                          <a:solidFill>
                            <a:srgbClr val="000000"/>
                          </a:solidFill>
                          <a:effectLst/>
                          <a:latin typeface="Calibri" panose="020F0502020204030204" pitchFamily="34" charset="0"/>
                        </a:rPr>
                        <a:t>February</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solidFill>
                          <a:effectLst/>
                          <a:latin typeface="Calibri" panose="020F0502020204030204" pitchFamily="34" charset="0"/>
                        </a:rPr>
                        <a:t>9</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200" b="0" i="0" u="none" strike="noStrike" dirty="0">
                          <a:solidFill>
                            <a:schemeClr val="tx1"/>
                          </a:solidFill>
                          <a:effectLst/>
                          <a:latin typeface="Calibri" panose="020F0502020204030204" pitchFamily="34" charset="0"/>
                        </a:rPr>
                        <a:t>0</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chemeClr val="tx1"/>
                          </a:solidFill>
                          <a:effectLst/>
                          <a:latin typeface="Calibri" panose="020F0502020204030204" pitchFamily="34" charset="0"/>
                        </a:rPr>
                        <a:t> 1</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endParaRPr lang="en-GB" sz="1200" b="0" i="0" u="none" strike="noStrike" dirty="0">
                        <a:solidFill>
                          <a:srgbClr val="FF0000"/>
                        </a:solidFill>
                        <a:effectLst/>
                        <a:latin typeface="Calibri" panose="020F0502020204030204" pitchFamily="34" charset="0"/>
                      </a:endParaRP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tc>
                  <a:txBody>
                    <a:bodyPr/>
                    <a:lstStyle/>
                    <a:p>
                      <a:pPr algn="ctr" fontAlgn="b"/>
                      <a:r>
                        <a:rPr lang="en-GB" sz="1200" b="0" i="0" u="none" strike="noStrike" dirty="0">
                          <a:solidFill>
                            <a:srgbClr val="FF0000"/>
                          </a:solidFill>
                          <a:effectLst/>
                          <a:latin typeface="Calibri" panose="020F0502020204030204" pitchFamily="34" charset="0"/>
                        </a:rPr>
                        <a:t> </a:t>
                      </a:r>
                    </a:p>
                  </a:txBody>
                  <a:tcPr marL="4322" marR="4322" marT="43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3500174688"/>
                  </a:ext>
                </a:extLst>
              </a:tr>
            </a:tbl>
          </a:graphicData>
        </a:graphic>
      </p:graphicFrame>
    </p:spTree>
    <p:extLst>
      <p:ext uri="{BB962C8B-B14F-4D97-AF65-F5344CB8AC3E}">
        <p14:creationId xmlns:p14="http://schemas.microsoft.com/office/powerpoint/2010/main" val="121494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51FEE-8001-43C7-BAE3-13EC14DD5462}"/>
              </a:ext>
            </a:extLst>
          </p:cNvPr>
          <p:cNvSpPr>
            <a:spLocks noGrp="1"/>
          </p:cNvSpPr>
          <p:nvPr>
            <p:ph type="title"/>
          </p:nvPr>
        </p:nvSpPr>
        <p:spPr/>
        <p:txBody>
          <a:bodyPr/>
          <a:lstStyle/>
          <a:p>
            <a:r>
              <a:rPr lang="en-GB" sz="3200" dirty="0"/>
              <a:t>Themes for Late Completion of RHAs</a:t>
            </a:r>
          </a:p>
        </p:txBody>
      </p:sp>
      <p:sp>
        <p:nvSpPr>
          <p:cNvPr id="3" name="Content Placeholder 2">
            <a:extLst>
              <a:ext uri="{FF2B5EF4-FFF2-40B4-BE49-F238E27FC236}">
                <a16:creationId xmlns:a16="http://schemas.microsoft.com/office/drawing/2014/main" id="{4C957B9D-4820-4819-9204-E1414E12BDAF}"/>
              </a:ext>
            </a:extLst>
          </p:cNvPr>
          <p:cNvSpPr>
            <a:spLocks noGrp="1"/>
          </p:cNvSpPr>
          <p:nvPr>
            <p:ph idx="1"/>
          </p:nvPr>
        </p:nvSpPr>
        <p:spPr/>
        <p:txBody>
          <a:bodyPr/>
          <a:lstStyle/>
          <a:p>
            <a:r>
              <a:rPr lang="en-GB" sz="1800" dirty="0">
                <a:solidFill>
                  <a:srgbClr val="0070C0"/>
                </a:solidFill>
              </a:rPr>
              <a:t>Factors contributing to completing RHA’s outside of timescale are Out of Borough LAC teams experiencing capacity issues, late requests and appointments declined or </a:t>
            </a:r>
            <a:r>
              <a:rPr lang="en-GB" sz="1800" dirty="0" err="1">
                <a:solidFill>
                  <a:srgbClr val="0070C0"/>
                </a:solidFill>
              </a:rPr>
              <a:t>DNA’d</a:t>
            </a:r>
            <a:r>
              <a:rPr lang="en-GB" sz="1800" dirty="0">
                <a:solidFill>
                  <a:srgbClr val="0070C0"/>
                </a:solidFill>
              </a:rPr>
              <a:t>.</a:t>
            </a:r>
          </a:p>
          <a:p>
            <a:r>
              <a:rPr lang="en-GB" sz="1800" dirty="0">
                <a:solidFill>
                  <a:srgbClr val="0070C0"/>
                </a:solidFill>
              </a:rPr>
              <a:t>12/29 (41%) requests for RHA were received outside timescales. 11 out of the 12 late requests were completed in timescales. </a:t>
            </a:r>
          </a:p>
          <a:p>
            <a:pPr marL="457200" lvl="1" indent="0">
              <a:buNone/>
            </a:pPr>
            <a:r>
              <a:rPr lang="en-GB" sz="1800" u="sng" dirty="0">
                <a:solidFill>
                  <a:srgbClr val="0070C0"/>
                </a:solidFill>
              </a:rPr>
              <a:t>Late requests received within:</a:t>
            </a:r>
          </a:p>
          <a:p>
            <a:pPr marL="457200" lvl="1" indent="0">
              <a:buNone/>
            </a:pPr>
            <a:r>
              <a:rPr lang="en-GB" sz="1800" dirty="0">
                <a:solidFill>
                  <a:srgbClr val="0070C0"/>
                </a:solidFill>
              </a:rPr>
              <a:t>Weeks 12-10 - 10	</a:t>
            </a:r>
          </a:p>
          <a:p>
            <a:pPr marL="457200" lvl="1" indent="0">
              <a:buNone/>
            </a:pPr>
            <a:r>
              <a:rPr lang="en-GB" sz="1800" dirty="0">
                <a:solidFill>
                  <a:srgbClr val="0070C0"/>
                </a:solidFill>
              </a:rPr>
              <a:t>Weeks 6-9 – 2</a:t>
            </a:r>
          </a:p>
          <a:p>
            <a:pPr marL="457200" lvl="1" indent="0">
              <a:buNone/>
            </a:pPr>
            <a:r>
              <a:rPr lang="en-GB" sz="1800" dirty="0">
                <a:solidFill>
                  <a:srgbClr val="0070C0"/>
                </a:solidFill>
              </a:rPr>
              <a:t>Weeks 8-2 - 	</a:t>
            </a:r>
          </a:p>
          <a:p>
            <a:pPr marL="457200" lvl="1" indent="0">
              <a:buNone/>
            </a:pPr>
            <a:r>
              <a:rPr lang="en-GB" sz="1800" dirty="0">
                <a:solidFill>
                  <a:srgbClr val="0070C0"/>
                </a:solidFill>
              </a:rPr>
              <a:t>1 Week or less – </a:t>
            </a:r>
          </a:p>
          <a:p>
            <a:pPr marL="457200" lvl="1" indent="0">
              <a:buNone/>
            </a:pPr>
            <a:endParaRPr lang="en-GB" sz="1800" dirty="0"/>
          </a:p>
          <a:p>
            <a:r>
              <a:rPr lang="en-GB" sz="1800" dirty="0"/>
              <a:t>Other reasons are unpredictable </a:t>
            </a:r>
            <a:r>
              <a:rPr lang="en-GB" sz="1800" dirty="0" err="1"/>
              <a:t>eg</a:t>
            </a:r>
            <a:r>
              <a:rPr lang="en-GB" sz="1800" dirty="0"/>
              <a:t> sickness etc</a:t>
            </a:r>
          </a:p>
          <a:p>
            <a:endParaRPr lang="en-GB" dirty="0"/>
          </a:p>
        </p:txBody>
      </p:sp>
    </p:spTree>
    <p:extLst>
      <p:ext uri="{BB962C8B-B14F-4D97-AF65-F5344CB8AC3E}">
        <p14:creationId xmlns:p14="http://schemas.microsoft.com/office/powerpoint/2010/main" val="2234004512"/>
      </p:ext>
    </p:extLst>
  </p:cSld>
  <p:clrMapOvr>
    <a:masterClrMapping/>
  </p:clrMapOvr>
</p:sld>
</file>

<file path=ppt/theme/theme1.xml><?xml version="1.0" encoding="utf-8"?>
<a:theme xmlns:a="http://schemas.openxmlformats.org/drawingml/2006/main" name="Powerpoint_template_Corporate_0913_1">
  <a:themeElements>
    <a:clrScheme name="CNWL colours">
      <a:dk1>
        <a:srgbClr val="323232"/>
      </a:dk1>
      <a:lt1>
        <a:sysClr val="window" lastClr="FFFFFF"/>
      </a:lt1>
      <a:dk2>
        <a:srgbClr val="1155A3"/>
      </a:dk2>
      <a:lt2>
        <a:srgbClr val="EEECE1"/>
      </a:lt2>
      <a:accent1>
        <a:srgbClr val="1155A3"/>
      </a:accent1>
      <a:accent2>
        <a:srgbClr val="EA7C1C"/>
      </a:accent2>
      <a:accent3>
        <a:srgbClr val="56A823"/>
      </a:accent3>
      <a:accent4>
        <a:srgbClr val="128E87"/>
      </a:accent4>
      <a:accent5>
        <a:srgbClr val="1155A3"/>
      </a:accent5>
      <a:accent6>
        <a:srgbClr val="1155A3"/>
      </a:accent6>
      <a:hlink>
        <a:srgbClr val="EA7C1C"/>
      </a:hlink>
      <a:folHlink>
        <a:srgbClr val="EA7C1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NWL Document" ma:contentTypeID="0x01010037F649FF41B56D468B58C8B6A432FAF700B0510FB8D7A54646B0DBA09894352EC7" ma:contentTypeVersion="14" ma:contentTypeDescription="" ma:contentTypeScope="" ma:versionID="b04ff27d1236c524ba522a56598036a1">
  <xsd:schema xmlns:xsd="http://www.w3.org/2001/XMLSchema" xmlns:xs="http://www.w3.org/2001/XMLSchema" xmlns:p="http://schemas.microsoft.com/office/2006/metadata/properties" xmlns:ns2="d55a2aa7-1f63-4be8-a81a-1181d5d8da85" xmlns:ns3="1fe66f9f-afaa-41ac-9494-6b55b285a732" targetNamespace="http://schemas.microsoft.com/office/2006/metadata/properties" ma:root="true" ma:fieldsID="3df77e3ad8b380742b15853222a6bdd0" ns2:_="" ns3:_="">
    <xsd:import namespace="d55a2aa7-1f63-4be8-a81a-1181d5d8da85"/>
    <xsd:import namespace="1fe66f9f-afaa-41ac-9494-6b55b285a732"/>
    <xsd:element name="properties">
      <xsd:complexType>
        <xsd:sequence>
          <xsd:element name="documentManagement">
            <xsd:complexType>
              <xsd:all>
                <xsd:element ref="ns2:Document_x0020_Type" minOccurs="0"/>
                <xsd:element ref="ns2:Document_x0020_description"/>
                <xsd:element ref="ns2:Programmes" minOccurs="0"/>
                <xsd:element ref="ns2:Professions" minOccurs="0"/>
                <xsd:element ref="ns2:Clinical_x0020_Networks" minOccurs="0"/>
                <xsd:element ref="ns2:Staffside" minOccurs="0"/>
                <xsd:element ref="ns2:Review_x0020_date"/>
                <xsd:element ref="ns2:TaxCatchAllLabel" minOccurs="0"/>
                <xsd:element ref="ns2:g46565d3122d4456818985e8048aeb88" minOccurs="0"/>
                <xsd:element ref="ns2:TaxCatchAll" minOccurs="0"/>
                <xsd:element ref="ns2:TaxKeywordTaxHTField" minOccurs="0"/>
                <xsd:element ref="ns2:c15e5c2c07574216bb5a58a25cf1972a" minOccurs="0"/>
                <xsd:element ref="ns3:Document_x0020_owne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5a2aa7-1f63-4be8-a81a-1181d5d8da85" elementFormDefault="qualified">
    <xsd:import namespace="http://schemas.microsoft.com/office/2006/documentManagement/types"/>
    <xsd:import namespace="http://schemas.microsoft.com/office/infopath/2007/PartnerControls"/>
    <xsd:element name="Document_x0020_Type" ma:index="2" nillable="true" ma:displayName="Document Type" ma:format="Dropdown" ma:internalName="Document_x0020_Type">
      <xsd:simpleType>
        <xsd:restriction base="dms:Choice">
          <xsd:enumeration value="Agenda"/>
          <xsd:enumeration value="Business Intelligence Tool (QRGs)"/>
          <xsd:enumeration value="Business rule"/>
          <xsd:enumeration value="Care process"/>
          <xsd:enumeration value="Form"/>
          <xsd:enumeration value="Formulary"/>
          <xsd:enumeration value="Guidance"/>
          <xsd:enumeration value="Information"/>
          <xsd:enumeration value="Infrastructure Programme new IT rollout QRGs"/>
          <xsd:enumeration value="Jade QRG"/>
          <xsd:enumeration value="Job description"/>
          <xsd:enumeration value="Leaflet"/>
          <xsd:enumeration value="Letter"/>
          <xsd:enumeration value="Local Operating Procedure"/>
          <xsd:enumeration value="Logo"/>
          <xsd:enumeration value="Meds management audit - national"/>
          <xsd:enumeration value="Meds management audit - Trustwide/local"/>
          <xsd:enumeration value="Minutes"/>
          <xsd:enumeration value="New drug review"/>
          <xsd:enumeration value="Newsletter"/>
          <xsd:enumeration value="Patient Group Direction"/>
          <xsd:enumeration value="Patient information leaflet"/>
          <xsd:enumeration value="Plan"/>
          <xsd:enumeration value="Policy - corporate"/>
          <xsd:enumeration value="Policy - clinical"/>
          <xsd:enumeration value="Poster"/>
          <xsd:enumeration value="Presentation"/>
          <xsd:enumeration value="Project management template"/>
          <xsd:enumeration value="Report"/>
          <xsd:enumeration value="RiO QRG"/>
          <xsd:enumeration value="Service description and operations"/>
          <xsd:enumeration value="Standard Operating Procedure"/>
          <xsd:enumeration value="Strategy"/>
          <xsd:enumeration value="SystmOne Cutover Documents - Milton Keynes Mental Health"/>
          <xsd:enumeration value="Toolkit"/>
          <xsd:enumeration value="Written instruction"/>
        </xsd:restriction>
      </xsd:simpleType>
    </xsd:element>
    <xsd:element name="Document_x0020_description" ma:index="3" ma:displayName="Document description" ma:description="Summary description of document." ma:internalName="Document_x0020_description">
      <xsd:simpleType>
        <xsd:restriction base="dms:Note">
          <xsd:maxLength value="255"/>
        </xsd:restriction>
      </xsd:simpleType>
    </xsd:element>
    <xsd:element name="Programmes" ma:index="6" nillable="true" ma:displayName="Campaigns and Programmes" ma:internalName="Programmes">
      <xsd:complexType>
        <xsd:complexContent>
          <xsd:extension base="dms:MultiChoice">
            <xsd:sequence>
              <xsd:element name="Value" maxOccurs="unbounded" minOccurs="0" nillable="true">
                <xsd:simpleType>
                  <xsd:restriction base="dms:Choice">
                    <xsd:enumeration value="Annual and Hidden Gems"/>
                    <xsd:enumeration value="Care Act"/>
                    <xsd:enumeration value="Care Programme Approach"/>
                    <xsd:enumeration value="The Challenge"/>
                    <xsd:enumeration value="Getting It Right First Time"/>
                    <xsd:enumeration value="Going Green for 2015"/>
                    <xsd:enumeration value="Kung-Flu Fighting"/>
                    <xsd:enumeration value="More Time For Care"/>
                    <xsd:enumeration value="Nurse Revalidation"/>
                    <xsd:enumeration value="Occupational Health &amp; Wellbeing Service Pilot"/>
                    <xsd:enumeration value="Smoking Cessation"/>
                  </xsd:restriction>
                </xsd:simpleType>
              </xsd:element>
            </xsd:sequence>
          </xsd:extension>
        </xsd:complexContent>
      </xsd:complexType>
    </xsd:element>
    <xsd:element name="Professions" ma:index="7" nillable="true" ma:displayName="Professions" ma:internalName="Professions">
      <xsd:complexType>
        <xsd:complexContent>
          <xsd:extension base="dms:MultiChoice">
            <xsd:sequence>
              <xsd:element name="Value" maxOccurs="unbounded" minOccurs="0" nillable="true">
                <xsd:simpleType>
                  <xsd:restriction base="dms:Choice">
                    <xsd:enumeration value="Allied Health Professions"/>
                    <xsd:enumeration value="Arts Psychotherapies"/>
                    <xsd:enumeration value="Medical"/>
                    <xsd:enumeration value="Nursing"/>
                    <xsd:enumeration value="Occupational Therapy"/>
                    <xsd:enumeration value="Peer Support"/>
                    <xsd:enumeration value="Pharmacy"/>
                    <xsd:enumeration value="Psychology"/>
                    <xsd:enumeration value="Psychotherapy"/>
                    <xsd:enumeration value="Social Work"/>
                  </xsd:restriction>
                </xsd:simpleType>
              </xsd:element>
            </xsd:sequence>
          </xsd:extension>
        </xsd:complexContent>
      </xsd:complexType>
    </xsd:element>
    <xsd:element name="Clinical_x0020_Networks" ma:index="8" nillable="true" ma:displayName="Clinical Specialties &amp; Practice" ma:internalName="Clinical_x0020_Networks">
      <xsd:complexType>
        <xsd:complexContent>
          <xsd:extension base="dms:MultiChoice">
            <xsd:sequence>
              <xsd:element name="Value" maxOccurs="unbounded" minOccurs="0" nillable="true">
                <xsd:simpleType>
                  <xsd:restriction base="dms:Choice">
                    <xsd:enumeration value="Community health - adults"/>
                    <xsd:enumeration value="Community health- children"/>
                    <xsd:enumeration value="Mental health - acute"/>
                    <xsd:enumeration value="Mental health - older adults"/>
                    <xsd:enumeration value="Mental health - primary care"/>
                    <xsd:enumeration value="Mental health - psychological medicine"/>
                    <xsd:enumeration value="Mental health - urgent care"/>
                  </xsd:restriction>
                </xsd:simpleType>
              </xsd:element>
            </xsd:sequence>
          </xsd:extension>
        </xsd:complexContent>
      </xsd:complexType>
    </xsd:element>
    <xsd:element name="Staffside" ma:index="9" nillable="true" ma:displayName="Staffside" ma:internalName="Staffside">
      <xsd:complexType>
        <xsd:complexContent>
          <xsd:extension base="dms:MultiChoice">
            <xsd:sequence>
              <xsd:element name="Value" maxOccurs="unbounded" minOccurs="0" nillable="true">
                <xsd:simpleType>
                  <xsd:restriction base="dms:Choice">
                    <xsd:enumeration value="Staffside"/>
                  </xsd:restriction>
                </xsd:simpleType>
              </xsd:element>
            </xsd:sequence>
          </xsd:extension>
        </xsd:complexContent>
      </xsd:complexType>
    </xsd:element>
    <xsd:element name="Review_x0020_date" ma:index="10" ma:displayName="Review date" ma:format="DateOnly" ma:indexed="true" ma:internalName="Review_x0020_date">
      <xsd:simpleType>
        <xsd:restriction base="dms:DateTime"/>
      </xsd:simpleType>
    </xsd:element>
    <xsd:element name="TaxCatchAllLabel" ma:index="11" nillable="true" ma:displayName="Taxonomy Catch All Column1" ma:hidden="true" ma:list="{0fb44cf2-5611-48b2-ba74-f7fdeb92b687}" ma:internalName="TaxCatchAllLabel" ma:readOnly="true" ma:showField="CatchAllDataLabel" ma:web="d55a2aa7-1f63-4be8-a81a-1181d5d8da85">
      <xsd:complexType>
        <xsd:complexContent>
          <xsd:extension base="dms:MultiChoiceLookup">
            <xsd:sequence>
              <xsd:element name="Value" type="dms:Lookup" maxOccurs="unbounded" minOccurs="0" nillable="true"/>
            </xsd:sequence>
          </xsd:extension>
        </xsd:complexContent>
      </xsd:complexType>
    </xsd:element>
    <xsd:element name="g46565d3122d4456818985e8048aeb88" ma:index="16" nillable="true" ma:taxonomy="true" ma:internalName="g46565d3122d4456818985e8048aeb88" ma:taxonomyFieldName="Service1" ma:displayName="Service" ma:default="" ma:fieldId="{046565d3-122d-4456-8189-85e8048aeb88}" ma:taxonomyMulti="true" ma:sspId="68b78ba7-c80a-4cf5-885d-38c930f97c7f" ma:termSetId="78037eef-cf8a-487e-a510-f54848274eba"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0fb44cf2-5611-48b2-ba74-f7fdeb92b687}" ma:internalName="TaxCatchAll" ma:showField="CatchAllData" ma:web="d55a2aa7-1f63-4be8-a81a-1181d5d8da85">
      <xsd:complexType>
        <xsd:complexContent>
          <xsd:extension base="dms:MultiChoiceLookup">
            <xsd:sequence>
              <xsd:element name="Value" type="dms:Lookup" maxOccurs="unbounded" minOccurs="0" nillable="true"/>
            </xsd:sequence>
          </xsd:extension>
        </xsd:complexContent>
      </xsd:complexType>
    </xsd:element>
    <xsd:element name="TaxKeywordTaxHTField" ma:index="21"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c15e5c2c07574216bb5a58a25cf1972a" ma:index="22" nillable="true" ma:taxonomy="true" ma:internalName="c15e5c2c07574216bb5a58a25cf1972a" ma:taxonomyFieldName="CNWLDepartment" ma:displayName="CNWLDepartment" ma:default="" ma:fieldId="{c15e5c2c-0757-4216-bb5a-58a25cf1972a}" ma:taxonomyMulti="true" ma:sspId="68b78ba7-c80a-4cf5-885d-38c930f97c7f" ma:termSetId="976a3b27-16a8-4e2b-adc2-c8da86f97ec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fe66f9f-afaa-41ac-9494-6b55b285a732" elementFormDefault="qualified">
    <xsd:import namespace="http://schemas.microsoft.com/office/2006/documentManagement/types"/>
    <xsd:import namespace="http://schemas.microsoft.com/office/infopath/2007/PartnerControls"/>
    <xsd:element name="Document_x0020_owner" ma:index="23" ma:displayName="Document owner" ma:list="UserInfo" ma:SearchPeopleOnly="false" ma:SharePointGroup="0" ma:internalName="Docum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owner xmlns="1fe66f9f-afaa-41ac-9494-6b55b285a732">
      <UserInfo>
        <DisplayName>Imogen Sweeney</DisplayName>
        <AccountId>14085</AccountId>
        <AccountType/>
      </UserInfo>
    </Document_x0020_owner>
    <Clinical_x0020_Networks xmlns="d55a2aa7-1f63-4be8-a81a-1181d5d8da85"/>
    <c15e5c2c07574216bb5a58a25cf1972a xmlns="d55a2aa7-1f63-4be8-a81a-1181d5d8da85">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d8475214-2b6e-4a09-a4e8-76152dd0ef3b</TermId>
        </TermInfo>
      </Terms>
    </c15e5c2c07574216bb5a58a25cf1972a>
    <g46565d3122d4456818985e8048aeb88 xmlns="d55a2aa7-1f63-4be8-a81a-1181d5d8da85">
      <Terms xmlns="http://schemas.microsoft.com/office/infopath/2007/PartnerControls"/>
    </g46565d3122d4456818985e8048aeb88>
    <Professions xmlns="d55a2aa7-1f63-4be8-a81a-1181d5d8da85"/>
    <TaxCatchAll xmlns="d55a2aa7-1f63-4be8-a81a-1181d5d8da85">
      <Value>33</Value>
    </TaxCatchAll>
    <Document_x0020_Type xmlns="d55a2aa7-1f63-4be8-a81a-1181d5d8da85">Toolkit</Document_x0020_Type>
    <Staffside xmlns="d55a2aa7-1f63-4be8-a81a-1181d5d8da85"/>
    <Review_x0020_date xmlns="d55a2aa7-1f63-4be8-a81a-1181d5d8da85">2018-05-23T23:00:00+00:00</Review_x0020_date>
    <TaxKeywordTaxHTField xmlns="d55a2aa7-1f63-4be8-a81a-1181d5d8da85">
      <Terms xmlns="http://schemas.microsoft.com/office/infopath/2007/PartnerControls"/>
    </TaxKeywordTaxHTField>
    <Document_x0020_description xmlns="d55a2aa7-1f63-4be8-a81a-1181d5d8da85">Powerpoint presentation template</Document_x0020_description>
    <Programmes xmlns="d55a2aa7-1f63-4be8-a81a-1181d5d8da85"/>
  </documentManagement>
</p:properties>
</file>

<file path=customXml/itemProps1.xml><?xml version="1.0" encoding="utf-8"?>
<ds:datastoreItem xmlns:ds="http://schemas.openxmlformats.org/officeDocument/2006/customXml" ds:itemID="{80FE3BF4-F904-4489-B480-1FEED0D1CD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5a2aa7-1f63-4be8-a81a-1181d5d8da85"/>
    <ds:schemaRef ds:uri="1fe66f9f-afaa-41ac-9494-6b55b285a7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18AE1E-CBF7-410D-9D62-29F6247D0754}">
  <ds:schemaRefs>
    <ds:schemaRef ds:uri="http://schemas.microsoft.com/sharepoint/v3/contenttype/forms"/>
  </ds:schemaRefs>
</ds:datastoreItem>
</file>

<file path=customXml/itemProps3.xml><?xml version="1.0" encoding="utf-8"?>
<ds:datastoreItem xmlns:ds="http://schemas.openxmlformats.org/officeDocument/2006/customXml" ds:itemID="{0BE949AE-A21F-411D-A085-15F81242DCB5}">
  <ds:schemaRefs>
    <ds:schemaRef ds:uri="http://purl.org/dc/terms/"/>
    <ds:schemaRef ds:uri="http://purl.org/dc/dcmityp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1fe66f9f-afaa-41ac-9494-6b55b285a732"/>
    <ds:schemaRef ds:uri="d55a2aa7-1f63-4be8-a81a-1181d5d8da8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3033</TotalTime>
  <Words>1515</Words>
  <Application>Microsoft Office PowerPoint</Application>
  <PresentationFormat>On-screen Show (4:3)</PresentationFormat>
  <Paragraphs>225</Paragraphs>
  <Slides>15</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Wingdings</vt:lpstr>
      <vt:lpstr>Powerpoint_template_Corporate_0913_1</vt:lpstr>
      <vt:lpstr>Custom Design</vt:lpstr>
      <vt:lpstr>PowerPoint Presentation</vt:lpstr>
      <vt:lpstr>KPI’s for Harrow CLA January – February 2023</vt:lpstr>
      <vt:lpstr>Other Service Specification Requirements</vt:lpstr>
      <vt:lpstr>Initial Health Assessments Completed</vt:lpstr>
      <vt:lpstr>Reasons for Late Completion of IHAs</vt:lpstr>
      <vt:lpstr>Themes for Late Completion of IHAs</vt:lpstr>
      <vt:lpstr>Review Health Assessments Completed</vt:lpstr>
      <vt:lpstr>Reasons for completing RHA late</vt:lpstr>
      <vt:lpstr>Themes for Late Completion of RHAs</vt:lpstr>
      <vt:lpstr>Work Undertaken to Improve Late IHAs/RHAs</vt:lpstr>
      <vt:lpstr>New Processes  / Developments</vt:lpstr>
      <vt:lpstr>Case Study</vt:lpstr>
      <vt:lpstr>Case Study Cont’d</vt:lpstr>
      <vt:lpstr>Case Study Cont’d</vt:lpstr>
      <vt:lpstr>Voice of the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Juice Mac Pro 2</dc:creator>
  <cp:keywords/>
  <cp:lastModifiedBy>Sonia Karimzada</cp:lastModifiedBy>
  <cp:revision>215</cp:revision>
  <dcterms:created xsi:type="dcterms:W3CDTF">2013-11-04T16:30:39Z</dcterms:created>
  <dcterms:modified xsi:type="dcterms:W3CDTF">2023-03-16T20:44:13Z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CNWLDepartment">
    <vt:lpwstr>33;#Communications|d8475214-2b6e-4a09-a4e8-76152dd0ef3b</vt:lpwstr>
  </property>
  <property fmtid="{D5CDD505-2E9C-101B-9397-08002B2CF9AE}" pid="4" name="ContentTypeId">
    <vt:lpwstr>0x01010037F649FF41B56D468B58C8B6A432FAF700B0510FB8D7A54646B0DBA09894352EC7</vt:lpwstr>
  </property>
  <property fmtid="{D5CDD505-2E9C-101B-9397-08002B2CF9AE}" pid="5" name="Service1">
    <vt:lpwstr/>
  </property>
</Properties>
</file>